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2" r:id="rId3"/>
    <p:sldId id="258" r:id="rId4"/>
    <p:sldId id="275" r:id="rId5"/>
    <p:sldId id="264" r:id="rId6"/>
    <p:sldId id="263" r:id="rId7"/>
    <p:sldId id="266" r:id="rId8"/>
    <p:sldId id="267" r:id="rId9"/>
    <p:sldId id="268" r:id="rId10"/>
    <p:sldId id="276" r:id="rId11"/>
    <p:sldId id="269" r:id="rId12"/>
    <p:sldId id="270" r:id="rId13"/>
    <p:sldId id="278" r:id="rId14"/>
    <p:sldId id="271" r:id="rId15"/>
    <p:sldId id="272" r:id="rId16"/>
    <p:sldId id="279" r:id="rId17"/>
    <p:sldId id="273" r:id="rId18"/>
    <p:sldId id="280" r:id="rId19"/>
    <p:sldId id="274" r:id="rId20"/>
    <p:sldId id="281" r:id="rId21"/>
    <p:sldId id="265"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6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24/04/2016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1556792"/>
            <a:ext cx="7772400" cy="3744416"/>
          </a:xfrm>
        </p:spPr>
        <p:txBody>
          <a:bodyPr>
            <a:noAutofit/>
          </a:bodyPr>
          <a:lstStyle/>
          <a:p>
            <a:r>
              <a:rPr lang="es-CO" sz="5400" dirty="0" smtClean="0">
                <a:latin typeface="Algerian" pitchFamily="82" charset="0"/>
              </a:rPr>
              <a:t>1</a:t>
            </a:r>
            <a:r>
              <a:rPr lang="es-CO" sz="5400" dirty="0" smtClean="0">
                <a:latin typeface="Algerian" pitchFamily="82" charset="0"/>
              </a:rPr>
              <a:t/>
            </a:r>
            <a:br>
              <a:rPr lang="es-CO" sz="5400" dirty="0" smtClean="0">
                <a:latin typeface="Algerian" pitchFamily="82" charset="0"/>
              </a:rPr>
            </a:br>
            <a:r>
              <a:rPr lang="es-CO" sz="5400" dirty="0" smtClean="0">
                <a:latin typeface="Algerian" pitchFamily="82" charset="0"/>
              </a:rPr>
              <a:t>CARACTERISTICAS </a:t>
            </a:r>
            <a:r>
              <a:rPr lang="es-CO" sz="5400" dirty="0">
                <a:latin typeface="Algerian" pitchFamily="82" charset="0"/>
              </a:rPr>
              <a:t>DEL </a:t>
            </a:r>
            <a:r>
              <a:rPr lang="es-CO" sz="5400" dirty="0" smtClean="0">
                <a:solidFill>
                  <a:srgbClr val="FF0000"/>
                </a:solidFill>
                <a:latin typeface="Algerian" pitchFamily="82" charset="0"/>
              </a:rPr>
              <a:t>REMANENTE</a:t>
            </a:r>
            <a:r>
              <a:rPr lang="es-CO" sz="5400" dirty="0" smtClean="0">
                <a:latin typeface="Algerian" pitchFamily="82" charset="0"/>
              </a:rPr>
              <a:t/>
            </a:r>
            <a:br>
              <a:rPr lang="es-CO" sz="5400" dirty="0" smtClean="0">
                <a:latin typeface="Algerian" pitchFamily="82" charset="0"/>
              </a:rPr>
            </a:br>
            <a:r>
              <a:rPr lang="es-CO" sz="5400" dirty="0" smtClean="0">
                <a:latin typeface="Algerian" pitchFamily="82" charset="0"/>
              </a:rPr>
              <a:t> </a:t>
            </a:r>
            <a:endParaRPr lang="es-CO" sz="5400" dirty="0">
              <a:latin typeface="Algerian" pitchFamily="82" charset="0"/>
            </a:endParaRPr>
          </a:p>
        </p:txBody>
      </p:sp>
      <p:sp>
        <p:nvSpPr>
          <p:cNvPr id="4" name="3 Intercalar"/>
          <p:cNvSpPr/>
          <p:nvPr/>
        </p:nvSpPr>
        <p:spPr>
          <a:xfrm rot="16200000">
            <a:off x="4343400" y="-1887016"/>
            <a:ext cx="457200" cy="6912768"/>
          </a:xfrm>
          <a:prstGeom prst="flowChartCollat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1009" y="5157192"/>
            <a:ext cx="6937375" cy="48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0069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60000"/>
              <a:lumOff val="40000"/>
            </a:schemeClr>
          </a:solidFill>
          <a:scene3d>
            <a:camera prst="orthographicFront"/>
            <a:lightRig rig="threePt" dir="t"/>
          </a:scene3d>
          <a:sp3d>
            <a:bevelT w="165100" prst="coolSlant"/>
          </a:sp3d>
        </p:spPr>
        <p:txBody>
          <a:bodyPr>
            <a:noAutofit/>
          </a:bodyPr>
          <a:lstStyle/>
          <a:p>
            <a:r>
              <a:rPr lang="es-CO" sz="3600" b="1" dirty="0"/>
              <a:t>CARACTERISTICAS DEL </a:t>
            </a:r>
            <a:r>
              <a:rPr lang="es-CO" sz="3600" b="1" dirty="0" smtClean="0"/>
              <a:t/>
            </a:r>
            <a:br>
              <a:rPr lang="es-CO" sz="3600" b="1" dirty="0" smtClean="0"/>
            </a:br>
            <a:r>
              <a:rPr lang="es-CO" sz="3600" b="1" dirty="0" smtClean="0"/>
              <a:t>REMANENTE</a:t>
            </a:r>
            <a:endParaRPr lang="es-CO" sz="3600" b="1" dirty="0"/>
          </a:p>
        </p:txBody>
      </p:sp>
      <p:sp>
        <p:nvSpPr>
          <p:cNvPr id="3" name="2 Marcador de contenido"/>
          <p:cNvSpPr>
            <a:spLocks noGrp="1"/>
          </p:cNvSpPr>
          <p:nvPr>
            <p:ph idx="1"/>
          </p:nvPr>
        </p:nvSpPr>
        <p:spPr>
          <a:xfrm>
            <a:off x="179512" y="1600200"/>
            <a:ext cx="8784976" cy="5069160"/>
          </a:xfrm>
        </p:spPr>
        <p:txBody>
          <a:bodyPr>
            <a:normAutofit fontScale="77500" lnSpcReduction="20000"/>
          </a:bodyPr>
          <a:lstStyle/>
          <a:p>
            <a:pPr marL="0" indent="0">
              <a:buNone/>
            </a:pPr>
            <a:r>
              <a:rPr lang="es-CO" sz="4600" b="1" dirty="0" smtClean="0"/>
              <a:t>Introducción.</a:t>
            </a:r>
          </a:p>
          <a:p>
            <a:pPr marL="400050" lvl="1" indent="0">
              <a:buNone/>
            </a:pPr>
            <a:r>
              <a:rPr lang="es-CO" dirty="0" smtClean="0"/>
              <a:t>A cerca del Remanente en el A. Testamento, el Comentario Bíblico dice: </a:t>
            </a:r>
          </a:p>
          <a:p>
            <a:pPr marL="400050" lvl="1" indent="0">
              <a:buNone/>
            </a:pPr>
            <a:endParaRPr lang="es-CO" dirty="0" smtClean="0"/>
          </a:p>
          <a:p>
            <a:pPr marL="400050" lvl="1" indent="0">
              <a:buNone/>
            </a:pPr>
            <a:r>
              <a:rPr lang="es-CO" b="1" dirty="0" smtClean="0"/>
              <a:t>1). </a:t>
            </a:r>
            <a:r>
              <a:rPr lang="es-CO" dirty="0" smtClean="0"/>
              <a:t>«Como </a:t>
            </a:r>
            <a:r>
              <a:rPr lang="es-CO" dirty="0"/>
              <a:t>se usa en el AT, generalmente los israelitas que sobrevivían a calamidades </a:t>
            </a:r>
            <a:r>
              <a:rPr lang="es-CO" dirty="0" smtClean="0"/>
              <a:t>como </a:t>
            </a:r>
            <a:r>
              <a:rPr lang="es-CO" dirty="0"/>
              <a:t>guerras, cautiverios, pestes y hambrunas, y a quienes Dios en su </a:t>
            </a:r>
            <a:r>
              <a:rPr lang="es-CO" dirty="0" smtClean="0"/>
              <a:t>misericordia </a:t>
            </a:r>
            <a:r>
              <a:rPr lang="es-CO" dirty="0"/>
              <a:t>preservaba para continuar siendo su pueblo </a:t>
            </a:r>
            <a:r>
              <a:rPr lang="es-CO" dirty="0" smtClean="0"/>
              <a:t>elegido. Ver </a:t>
            </a:r>
            <a:r>
              <a:rPr lang="es-CO" b="1" dirty="0" smtClean="0">
                <a:solidFill>
                  <a:srgbClr val="FF0000"/>
                </a:solidFill>
              </a:rPr>
              <a:t>(Gen. </a:t>
            </a:r>
            <a:r>
              <a:rPr lang="es-CO" b="1" dirty="0">
                <a:solidFill>
                  <a:srgbClr val="FF0000"/>
                </a:solidFill>
              </a:rPr>
              <a:t>45:7; 2 R. </a:t>
            </a:r>
            <a:r>
              <a:rPr lang="es-CO" b="1" dirty="0" smtClean="0">
                <a:solidFill>
                  <a:srgbClr val="FF0000"/>
                </a:solidFill>
              </a:rPr>
              <a:t>19:31</a:t>
            </a:r>
            <a:r>
              <a:rPr lang="es-CO" b="1" dirty="0">
                <a:solidFill>
                  <a:srgbClr val="FF0000"/>
                </a:solidFill>
              </a:rPr>
              <a:t>; Esd. 9:13, </a:t>
            </a:r>
            <a:r>
              <a:rPr lang="es-CO" b="1" dirty="0" smtClean="0">
                <a:solidFill>
                  <a:srgbClr val="FF0000"/>
                </a:solidFill>
              </a:rPr>
              <a:t>14). </a:t>
            </a:r>
          </a:p>
          <a:p>
            <a:pPr marL="400050" lvl="1" indent="0">
              <a:buNone/>
            </a:pPr>
            <a:endParaRPr lang="es-CO" dirty="0" smtClean="0"/>
          </a:p>
          <a:p>
            <a:pPr marL="400050" lvl="1" indent="0">
              <a:buNone/>
            </a:pPr>
            <a:r>
              <a:rPr lang="es-CO" b="1" dirty="0" smtClean="0"/>
              <a:t>2). </a:t>
            </a:r>
            <a:r>
              <a:rPr lang="es-CO" dirty="0" smtClean="0"/>
              <a:t>Como </a:t>
            </a:r>
            <a:r>
              <a:rPr lang="es-CO" dirty="0"/>
              <a:t>resultado de sus apostasías, los hebreos </a:t>
            </a:r>
            <a:r>
              <a:rPr lang="es-CO" dirty="0" smtClean="0"/>
              <a:t>sufrían </a:t>
            </a:r>
            <a:r>
              <a:rPr lang="es-CO" dirty="0"/>
              <a:t>grandes catástrofes que llevaban a la nación al borde de la extinción. </a:t>
            </a:r>
            <a:r>
              <a:rPr lang="es-CO" dirty="0" smtClean="0"/>
              <a:t>Una </a:t>
            </a:r>
            <a:r>
              <a:rPr lang="es-CO" dirty="0"/>
              <a:t>y otra vez "de muchos" quedaban "unos pocos" </a:t>
            </a:r>
            <a:r>
              <a:rPr lang="es-CO" dirty="0" smtClean="0"/>
              <a:t>Ver </a:t>
            </a:r>
            <a:r>
              <a:rPr lang="es-CO" b="1" dirty="0" smtClean="0">
                <a:solidFill>
                  <a:srgbClr val="FF0000"/>
                </a:solidFill>
              </a:rPr>
              <a:t>(Jer</a:t>
            </a:r>
            <a:r>
              <a:rPr lang="es-CO" b="1" dirty="0">
                <a:solidFill>
                  <a:srgbClr val="FF0000"/>
                </a:solidFill>
              </a:rPr>
              <a:t>. </a:t>
            </a:r>
            <a:r>
              <a:rPr lang="es-CO" b="1" dirty="0" smtClean="0">
                <a:solidFill>
                  <a:srgbClr val="FF0000"/>
                </a:solidFill>
              </a:rPr>
              <a:t>42:2; Is</a:t>
            </a:r>
            <a:r>
              <a:rPr lang="es-CO" b="1" dirty="0">
                <a:solidFill>
                  <a:srgbClr val="FF0000"/>
                </a:solidFill>
              </a:rPr>
              <a:t>. 10:22). </a:t>
            </a:r>
            <a:endParaRPr lang="es-CO" b="1" dirty="0" smtClean="0">
              <a:solidFill>
                <a:srgbClr val="FF0000"/>
              </a:solidFill>
            </a:endParaRPr>
          </a:p>
          <a:p>
            <a:pPr marL="400050" lvl="1" indent="0">
              <a:buNone/>
            </a:pPr>
            <a:endParaRPr lang="es-CO" dirty="0" smtClean="0"/>
          </a:p>
          <a:p>
            <a:pPr marL="400050" lvl="1" indent="0">
              <a:buNone/>
            </a:pPr>
            <a:r>
              <a:rPr lang="es-CO" b="1" dirty="0" smtClean="0"/>
              <a:t>3). </a:t>
            </a:r>
            <a:r>
              <a:rPr lang="es-CO" dirty="0" smtClean="0"/>
              <a:t>Acordándose </a:t>
            </a:r>
            <a:r>
              <a:rPr lang="es-CO" dirty="0"/>
              <a:t>del verdadero Dios y volviéndose a él </a:t>
            </a:r>
            <a:r>
              <a:rPr lang="es-CO" b="1" dirty="0">
                <a:solidFill>
                  <a:srgbClr val="FF0000"/>
                </a:solidFill>
              </a:rPr>
              <a:t>(2 Cr. 30:6; Is. 10: 20, 21; </a:t>
            </a:r>
            <a:r>
              <a:rPr lang="es-CO" b="1" dirty="0" smtClean="0">
                <a:solidFill>
                  <a:srgbClr val="FF0000"/>
                </a:solidFill>
              </a:rPr>
              <a:t>Ez</a:t>
            </a:r>
            <a:r>
              <a:rPr lang="es-CO" b="1" dirty="0">
                <a:solidFill>
                  <a:srgbClr val="FF0000"/>
                </a:solidFill>
              </a:rPr>
              <a:t>. 983 6:8, </a:t>
            </a:r>
            <a:r>
              <a:rPr lang="es-CO" b="1" dirty="0" smtClean="0">
                <a:solidFill>
                  <a:srgbClr val="FF0000"/>
                </a:solidFill>
              </a:rPr>
              <a:t>9), </a:t>
            </a:r>
            <a:r>
              <a:rPr lang="es-CO" dirty="0"/>
              <a:t>el remanente daba la espalda a la iniquidad </a:t>
            </a:r>
            <a:r>
              <a:rPr lang="es-CO" b="1" dirty="0" smtClean="0">
                <a:solidFill>
                  <a:srgbClr val="FF0000"/>
                </a:solidFill>
              </a:rPr>
              <a:t>(Sof</a:t>
            </a:r>
            <a:r>
              <a:rPr lang="es-CO" b="1" dirty="0">
                <a:solidFill>
                  <a:srgbClr val="FF0000"/>
                </a:solidFill>
              </a:rPr>
              <a:t>. </a:t>
            </a:r>
            <a:r>
              <a:rPr lang="es-CO" b="1" dirty="0" smtClean="0">
                <a:solidFill>
                  <a:srgbClr val="FF0000"/>
                </a:solidFill>
              </a:rPr>
              <a:t>3:13</a:t>
            </a:r>
            <a:r>
              <a:rPr lang="es-CO" b="1" dirty="0">
                <a:solidFill>
                  <a:srgbClr val="FF0000"/>
                </a:solidFill>
              </a:rPr>
              <a:t>) </a:t>
            </a:r>
            <a:r>
              <a:rPr lang="es-CO" dirty="0"/>
              <a:t>y se comprometía a ser leal a los mandamientos de Dios </a:t>
            </a:r>
            <a:r>
              <a:rPr lang="es-CO" b="1" dirty="0">
                <a:solidFill>
                  <a:srgbClr val="FF0000"/>
                </a:solidFill>
              </a:rPr>
              <a:t>(Esd. 9:14; </a:t>
            </a:r>
            <a:r>
              <a:rPr lang="es-CO" b="1" dirty="0" smtClean="0">
                <a:solidFill>
                  <a:srgbClr val="FF0000"/>
                </a:solidFill>
              </a:rPr>
              <a:t>10:3-12</a:t>
            </a:r>
            <a:r>
              <a:rPr lang="es-CO" b="1" dirty="0">
                <a:solidFill>
                  <a:srgbClr val="FF0000"/>
                </a:solidFill>
              </a:rPr>
              <a:t>). </a:t>
            </a:r>
          </a:p>
          <a:p>
            <a:endParaRPr lang="es-CO" dirty="0"/>
          </a:p>
        </p:txBody>
      </p:sp>
    </p:spTree>
    <p:extLst>
      <p:ext uri="{BB962C8B-B14F-4D97-AF65-F5344CB8AC3E}">
        <p14:creationId xmlns:p14="http://schemas.microsoft.com/office/powerpoint/2010/main" val="209989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467544" y="620688"/>
            <a:ext cx="8064896" cy="5616624"/>
          </a:xfrm>
          <a:solidFill>
            <a:schemeClr val="bg1"/>
          </a:solidFill>
        </p:spPr>
        <p:txBody>
          <a:bodyPr>
            <a:noAutofit/>
          </a:bodyPr>
          <a:lstStyle/>
          <a:p>
            <a:r>
              <a:rPr lang="es-CO" sz="3600" b="1" dirty="0" smtClean="0"/>
              <a:t>CARACTERISTICAS </a:t>
            </a:r>
            <a:r>
              <a:rPr lang="es-CO" sz="3600" b="1" dirty="0"/>
              <a:t>DEL REMANENTE</a:t>
            </a:r>
            <a:br>
              <a:rPr lang="es-CO" sz="3600" b="1" dirty="0"/>
            </a:br>
            <a:r>
              <a:rPr lang="es-CO" sz="3600" b="1" dirty="0" smtClean="0">
                <a:solidFill>
                  <a:srgbClr val="FF0000"/>
                </a:solidFill>
              </a:rPr>
              <a:t>LO HEMOS SEPARADO EN DOS ÉTAPAS, </a:t>
            </a:r>
            <a:br>
              <a:rPr lang="es-CO" sz="3600" b="1" dirty="0" smtClean="0">
                <a:solidFill>
                  <a:srgbClr val="FF0000"/>
                </a:solidFill>
              </a:rPr>
            </a:br>
            <a:r>
              <a:rPr lang="es-CO" sz="3600" b="1" dirty="0" smtClean="0">
                <a:solidFill>
                  <a:srgbClr val="FF0000"/>
                </a:solidFill>
              </a:rPr>
              <a:t>ANTIGUO Y N. TESTAMENTO. </a:t>
            </a:r>
            <a:br>
              <a:rPr lang="es-CO" sz="3600" b="1" dirty="0" smtClean="0">
                <a:solidFill>
                  <a:srgbClr val="FF0000"/>
                </a:solidFill>
              </a:rPr>
            </a:br>
            <a:r>
              <a:rPr lang="es-CO" sz="3600" b="1" dirty="0" smtClean="0">
                <a:solidFill>
                  <a:srgbClr val="FF0000"/>
                </a:solidFill>
              </a:rPr>
              <a:t/>
            </a:r>
            <a:br>
              <a:rPr lang="es-CO" sz="3600" b="1" dirty="0" smtClean="0">
                <a:solidFill>
                  <a:srgbClr val="FF0000"/>
                </a:solidFill>
              </a:rPr>
            </a:br>
            <a:r>
              <a:rPr lang="es-CO" sz="2400" b="1" dirty="0">
                <a:solidFill>
                  <a:srgbClr val="FF0000"/>
                </a:solidFill>
              </a:rPr>
              <a:t/>
            </a:r>
            <a:br>
              <a:rPr lang="es-CO" sz="2400" b="1" dirty="0">
                <a:solidFill>
                  <a:srgbClr val="FF0000"/>
                </a:solidFill>
              </a:rPr>
            </a:br>
            <a:r>
              <a:rPr lang="es-CO" sz="3600" b="1" dirty="0" smtClean="0">
                <a:solidFill>
                  <a:srgbClr val="FF0000"/>
                </a:solidFill>
              </a:rPr>
              <a:t>Primeramente analizaremos las características del remanente del A. testamento, y en la última sesión, las características del remanente del NT.</a:t>
            </a:r>
            <a:endParaRPr lang="es-CO" sz="3600" b="1" dirty="0">
              <a:solidFill>
                <a:srgbClr val="FF0000"/>
              </a:solidFill>
            </a:endParaRPr>
          </a:p>
        </p:txBody>
      </p:sp>
    </p:spTree>
    <p:extLst>
      <p:ext uri="{BB962C8B-B14F-4D97-AF65-F5344CB8AC3E}">
        <p14:creationId xmlns:p14="http://schemas.microsoft.com/office/powerpoint/2010/main" val="1314744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0648"/>
            <a:ext cx="8229600" cy="1156990"/>
          </a:xfrm>
        </p:spPr>
        <p:txBody>
          <a:bodyPr>
            <a:noAutofit/>
          </a:bodyPr>
          <a:lstStyle/>
          <a:p>
            <a:r>
              <a:rPr lang="es-CO" sz="2800" dirty="0" smtClean="0"/>
              <a:t/>
            </a:r>
            <a:br>
              <a:rPr lang="es-CO" sz="2800" dirty="0" smtClean="0"/>
            </a:br>
            <a:r>
              <a:rPr lang="es-CO" sz="3200" b="1" dirty="0" smtClean="0">
                <a:solidFill>
                  <a:srgbClr val="FF0000"/>
                </a:solidFill>
              </a:rPr>
              <a:t>CARACTERISTICAS </a:t>
            </a:r>
            <a:r>
              <a:rPr lang="es-CO" sz="3200" b="1" dirty="0">
                <a:solidFill>
                  <a:srgbClr val="FF0000"/>
                </a:solidFill>
              </a:rPr>
              <a:t>DEL </a:t>
            </a:r>
            <a:r>
              <a:rPr lang="es-CO" sz="3200" b="1" dirty="0" smtClean="0">
                <a:solidFill>
                  <a:srgbClr val="FF0000"/>
                </a:solidFill>
              </a:rPr>
              <a:t>REMANENTE </a:t>
            </a:r>
            <a:r>
              <a:rPr lang="es-CO" sz="3200" b="1" dirty="0">
                <a:solidFill>
                  <a:srgbClr val="FF0000"/>
                </a:solidFill>
              </a:rPr>
              <a:t/>
            </a:r>
            <a:br>
              <a:rPr lang="es-CO" sz="3200" b="1" dirty="0">
                <a:solidFill>
                  <a:srgbClr val="FF0000"/>
                </a:solidFill>
              </a:rPr>
            </a:br>
            <a:r>
              <a:rPr lang="es-CO" sz="3200" b="1" dirty="0" smtClean="0">
                <a:solidFill>
                  <a:srgbClr val="FF0000"/>
                </a:solidFill>
              </a:rPr>
              <a:t>DEL ANTIGUO TESTAMENTO.</a:t>
            </a:r>
            <a:r>
              <a:rPr lang="es-CO" sz="3200" b="1" dirty="0">
                <a:solidFill>
                  <a:srgbClr val="FF0000"/>
                </a:solidFill>
              </a:rPr>
              <a:t/>
            </a:r>
            <a:br>
              <a:rPr lang="es-CO" sz="3200" b="1" dirty="0">
                <a:solidFill>
                  <a:srgbClr val="FF0000"/>
                </a:solidFill>
              </a:rPr>
            </a:br>
            <a:endParaRPr lang="es-CO" sz="2800" b="1" dirty="0">
              <a:solidFill>
                <a:srgbClr val="FF0000"/>
              </a:solidFill>
            </a:endParaRPr>
          </a:p>
        </p:txBody>
      </p:sp>
      <p:sp>
        <p:nvSpPr>
          <p:cNvPr id="3" name="2 Marcador de contenido"/>
          <p:cNvSpPr>
            <a:spLocks noGrp="1"/>
          </p:cNvSpPr>
          <p:nvPr>
            <p:ph idx="1"/>
          </p:nvPr>
        </p:nvSpPr>
        <p:spPr>
          <a:xfrm>
            <a:off x="179512" y="1600200"/>
            <a:ext cx="8712968" cy="4997152"/>
          </a:xfrm>
          <a:solidFill>
            <a:schemeClr val="accent4">
              <a:lumMod val="40000"/>
              <a:lumOff val="60000"/>
            </a:schemeClr>
          </a:solidFill>
          <a:scene3d>
            <a:camera prst="orthographicFront"/>
            <a:lightRig rig="threePt" dir="t"/>
          </a:scene3d>
          <a:sp3d>
            <a:bevelT w="139700" h="139700" prst="divot"/>
          </a:sp3d>
        </p:spPr>
        <p:txBody>
          <a:bodyPr>
            <a:normAutofit fontScale="70000" lnSpcReduction="20000"/>
          </a:bodyPr>
          <a:lstStyle/>
          <a:p>
            <a:r>
              <a:rPr lang="es-CO" dirty="0"/>
              <a:t>Cuando el pueblo de Dios se ha apartado de "la sincera fidelidad a Cristo", entonces Dios se suscita unos pocos que "no han doblado su rodilla ante Baal". Ellos conocen el latido de su amoroso corazón, y sostienen su testimonio aun en los días más difíciles.</a:t>
            </a:r>
          </a:p>
          <a:p>
            <a:pPr marL="0" indent="0">
              <a:buNone/>
            </a:pPr>
            <a:r>
              <a:rPr lang="es-CO" sz="4600" b="1" dirty="0" smtClean="0"/>
              <a:t>El </a:t>
            </a:r>
            <a:r>
              <a:rPr lang="es-CO" sz="4600" b="1" dirty="0"/>
              <a:t>remanente</a:t>
            </a:r>
          </a:p>
          <a:p>
            <a:endParaRPr lang="es-CO" dirty="0" smtClean="0"/>
          </a:p>
          <a:p>
            <a:r>
              <a:rPr lang="es-CO" dirty="0" smtClean="0"/>
              <a:t>La </a:t>
            </a:r>
            <a:r>
              <a:rPr lang="es-CO" dirty="0"/>
              <a:t>palabra "remanente" significa "</a:t>
            </a:r>
            <a:r>
              <a:rPr lang="es-CO" u="sng" dirty="0"/>
              <a:t>residuo</a:t>
            </a:r>
            <a:r>
              <a:rPr lang="es-CO" dirty="0"/>
              <a:t>" o "</a:t>
            </a:r>
            <a:r>
              <a:rPr lang="es-CO" u="sng" dirty="0"/>
              <a:t>resto</a:t>
            </a:r>
            <a:r>
              <a:rPr lang="es-CO" dirty="0"/>
              <a:t>". En la Biblia se utiliza 47 veces esta palabra, según la versión Reina-Valera de 1960. De esas 47 veces, 45 veces está en el Antiguo Testamento y sólo 2 en el Nuevo. </a:t>
            </a:r>
            <a:endParaRPr lang="es-CO" dirty="0" smtClean="0"/>
          </a:p>
          <a:p>
            <a:r>
              <a:rPr lang="es-CO" dirty="0" smtClean="0"/>
              <a:t>Sin </a:t>
            </a:r>
            <a:r>
              <a:rPr lang="es-CO" dirty="0"/>
              <a:t>embargo, </a:t>
            </a:r>
            <a:r>
              <a:rPr lang="es-CO" dirty="0">
                <a:solidFill>
                  <a:srgbClr val="FF0000"/>
                </a:solidFill>
              </a:rPr>
              <a:t>el remanente ha existido no sólo en los tiempos bíblicos, sino en toda la historia de la iglesia. </a:t>
            </a:r>
            <a:r>
              <a:rPr lang="es-CO" dirty="0"/>
              <a:t>De cada época se puede decir con toda seguridad lo que decía Pablo en sus días, respecto de los judíos: "</a:t>
            </a:r>
            <a:r>
              <a:rPr lang="es-CO" b="1" dirty="0"/>
              <a:t>Aun en este tiempo ha quedado un remanente escogido por gracia</a:t>
            </a:r>
            <a:r>
              <a:rPr lang="es-CO" dirty="0"/>
              <a:t>" </a:t>
            </a:r>
            <a:r>
              <a:rPr lang="es-CO" dirty="0">
                <a:solidFill>
                  <a:srgbClr val="FF0000"/>
                </a:solidFill>
              </a:rPr>
              <a:t>(Ro. 11:5).</a:t>
            </a:r>
            <a:r>
              <a:rPr lang="es-CO" dirty="0"/>
              <a:t/>
            </a:r>
            <a:br>
              <a:rPr lang="es-CO" dirty="0"/>
            </a:br>
            <a:endParaRPr lang="es-CO" dirty="0"/>
          </a:p>
        </p:txBody>
      </p:sp>
    </p:spTree>
    <p:extLst>
      <p:ext uri="{BB962C8B-B14F-4D97-AF65-F5344CB8AC3E}">
        <p14:creationId xmlns:p14="http://schemas.microsoft.com/office/powerpoint/2010/main" val="29331428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4">
              <a:lumMod val="40000"/>
              <a:lumOff val="60000"/>
            </a:schemeClr>
          </a:solidFill>
          <a:scene3d>
            <a:camera prst="orthographicFront"/>
            <a:lightRig rig="threePt" dir="t"/>
          </a:scene3d>
          <a:sp3d>
            <a:bevelT w="139700" h="139700" prst="divot"/>
          </a:sp3d>
        </p:spPr>
        <p:txBody>
          <a:bodyPr>
            <a:normAutofit fontScale="70000" lnSpcReduction="20000"/>
          </a:bodyPr>
          <a:lstStyle/>
          <a:p>
            <a:r>
              <a:rPr lang="es-CO" dirty="0"/>
              <a:t>El remanente es el "resto" que se separa del todo cuando la apostasía llega. Es el grupo de fieles que se apegan al testimonio de las cosas tal como eran al principio, y que, por tanto, no siguen la corriente de la distorsión.</a:t>
            </a:r>
            <a:br>
              <a:rPr lang="es-CO" dirty="0"/>
            </a:br>
            <a:endParaRPr lang="es-CO" dirty="0"/>
          </a:p>
          <a:p>
            <a:r>
              <a:rPr lang="es-CO" dirty="0"/>
              <a:t>La existencia misma de un remanente demuestra el fracaso del cuerpo profesante. </a:t>
            </a:r>
            <a:r>
              <a:rPr lang="es-CO" u="sng" dirty="0"/>
              <a:t>Si la generalidad fuese fiel, entonces no se justificaría la existencia de un remanente</a:t>
            </a:r>
            <a:r>
              <a:rPr lang="es-CO" dirty="0"/>
              <a:t>.</a:t>
            </a:r>
            <a:br>
              <a:rPr lang="es-CO" dirty="0"/>
            </a:br>
            <a:endParaRPr lang="es-CO" dirty="0"/>
          </a:p>
          <a:p>
            <a:r>
              <a:rPr lang="es-CO" dirty="0"/>
              <a:t>Dios ha tenido y tiene un profundo interés en este remanente. Cuando todo se desvanece y pierde su lozanía, Dios se levanta y sostiene un residuo para expresar a través de ellos su voluntad y sostener su verdad.</a:t>
            </a:r>
            <a:br>
              <a:rPr lang="es-CO" dirty="0"/>
            </a:br>
            <a:endParaRPr lang="es-CO" dirty="0"/>
          </a:p>
          <a:p>
            <a:r>
              <a:rPr lang="es-CO" dirty="0"/>
              <a:t>El remanente presenta dos características fundamentales: </a:t>
            </a:r>
            <a:r>
              <a:rPr lang="es-CO" sz="3400" b="1" dirty="0"/>
              <a:t>1</a:t>
            </a:r>
            <a:r>
              <a:rPr lang="es-CO" dirty="0"/>
              <a:t>. Reconoce el fracaso y la ruina generalizada. </a:t>
            </a:r>
            <a:r>
              <a:rPr lang="es-CO" sz="3400" b="1" dirty="0"/>
              <a:t>2</a:t>
            </a:r>
            <a:r>
              <a:rPr lang="es-CO" dirty="0"/>
              <a:t>. Cuenta con Dios y se aferra a su Palabra.</a:t>
            </a:r>
            <a:br>
              <a:rPr lang="es-CO" dirty="0"/>
            </a:br>
            <a:endParaRPr lang="es-CO" dirty="0"/>
          </a:p>
          <a:p>
            <a:r>
              <a:rPr lang="es-CO" dirty="0"/>
              <a:t>En este estudio haremos un seguimiento al remanente de Dios, desde los días de Elías, en el Antiguo Testamento, hasta los de Malaquías, al final del Antiguo Testamento.</a:t>
            </a:r>
            <a:br>
              <a:rPr lang="es-CO" dirty="0"/>
            </a:br>
            <a:endParaRPr lang="es-CO" dirty="0"/>
          </a:p>
          <a:p>
            <a:endParaRPr lang="es-CO" dirty="0"/>
          </a:p>
        </p:txBody>
      </p:sp>
    </p:spTree>
    <p:extLst>
      <p:ext uri="{BB962C8B-B14F-4D97-AF65-F5344CB8AC3E}">
        <p14:creationId xmlns:p14="http://schemas.microsoft.com/office/powerpoint/2010/main" val="3756753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dirty="0"/>
              <a:t>EL REMANENTE EN EL ANTIGUO TESTAMENTO</a:t>
            </a:r>
            <a:br>
              <a:rPr lang="es-CO" sz="3200" b="1" dirty="0"/>
            </a:br>
            <a:r>
              <a:rPr lang="es-CO" sz="3200" b="1" u="sng" dirty="0"/>
              <a:t>EN DÍAS DEL PROFETA ELÍAS</a:t>
            </a:r>
          </a:p>
        </p:txBody>
      </p:sp>
      <p:sp>
        <p:nvSpPr>
          <p:cNvPr id="3" name="2 Marcador de contenido"/>
          <p:cNvSpPr>
            <a:spLocks noGrp="1"/>
          </p:cNvSpPr>
          <p:nvPr>
            <p:ph idx="1"/>
          </p:nvPr>
        </p:nvSpPr>
        <p:spPr>
          <a:xfrm>
            <a:off x="179512" y="1600200"/>
            <a:ext cx="8784976" cy="5141168"/>
          </a:xfrm>
          <a:solidFill>
            <a:schemeClr val="accent3">
              <a:lumMod val="40000"/>
              <a:lumOff val="60000"/>
            </a:schemeClr>
          </a:solidFill>
          <a:scene3d>
            <a:camera prst="orthographicFront"/>
            <a:lightRig rig="threePt" dir="t"/>
          </a:scene3d>
          <a:sp3d>
            <a:bevelT w="165100" prst="coolSlant"/>
          </a:sp3d>
        </p:spPr>
        <p:txBody>
          <a:bodyPr>
            <a:normAutofit fontScale="70000" lnSpcReduction="20000"/>
          </a:bodyPr>
          <a:lstStyle/>
          <a:p>
            <a:r>
              <a:rPr lang="es-CO" dirty="0" smtClean="0"/>
              <a:t>Luego </a:t>
            </a:r>
            <a:r>
              <a:rPr lang="es-CO" dirty="0"/>
              <a:t>de hacer caer fuego del cielo y degollar a los profetas de Baal, Elías huye de Jezabel al monte Horeb. Ha caminado 40 días sin interrupción porque teme a la ira de la reina impía. En el monte, Elías cae en una postración que le conduce al más grande negativismo</a:t>
            </a:r>
            <a:r>
              <a:rPr lang="es-CO" dirty="0" smtClean="0"/>
              <a:t>.</a:t>
            </a:r>
          </a:p>
          <a:p>
            <a:pPr lvl="1"/>
            <a:endParaRPr lang="es-CO" dirty="0" smtClean="0"/>
          </a:p>
          <a:p>
            <a:pPr lvl="1"/>
            <a:r>
              <a:rPr lang="es-CO" dirty="0" smtClean="0"/>
              <a:t>Él </a:t>
            </a:r>
            <a:r>
              <a:rPr lang="es-CO" dirty="0"/>
              <a:t>acusa a la nación de Israel delante de Dios. A su juicio, todos son apóstatas. </a:t>
            </a:r>
            <a:r>
              <a:rPr lang="es-CO" b="1" dirty="0"/>
              <a:t>Han dejado a Dios </a:t>
            </a:r>
            <a:r>
              <a:rPr lang="es-CO" dirty="0"/>
              <a:t>-dice- "</a:t>
            </a:r>
            <a:r>
              <a:rPr lang="es-CO" b="1" dirty="0"/>
              <a:t>y sólo yo he quedado, y me buscan para quitarme la vida.</a:t>
            </a:r>
            <a:r>
              <a:rPr lang="es-CO" dirty="0"/>
              <a:t>" </a:t>
            </a:r>
            <a:r>
              <a:rPr lang="es-CO" b="1" dirty="0">
                <a:solidFill>
                  <a:srgbClr val="FF0000"/>
                </a:solidFill>
              </a:rPr>
              <a:t>(1 Reyes 19:14). </a:t>
            </a:r>
            <a:r>
              <a:rPr lang="es-CO" dirty="0"/>
              <a:t>Entonces Dios le dice: </a:t>
            </a:r>
            <a:r>
              <a:rPr lang="es-CO" dirty="0" smtClean="0"/>
              <a:t>"</a:t>
            </a:r>
            <a:r>
              <a:rPr lang="es-CO" b="1" dirty="0" smtClean="0"/>
              <a:t>YO HARÉ QUE QUEDEN EN ISRAEL SIETE MIL, CUYAS RODILLAS NO SE DOBLARON ANTE BAAL, Y CUYAS BOCAS NO LO BESARON</a:t>
            </a:r>
            <a:r>
              <a:rPr lang="es-CO" dirty="0" smtClean="0"/>
              <a:t>" </a:t>
            </a:r>
            <a:r>
              <a:rPr lang="es-CO" b="1" dirty="0">
                <a:solidFill>
                  <a:srgbClr val="FF0000"/>
                </a:solidFill>
              </a:rPr>
              <a:t>(v.18). </a:t>
            </a:r>
            <a:endParaRPr lang="es-CO" b="1" dirty="0" smtClean="0">
              <a:solidFill>
                <a:srgbClr val="FF0000"/>
              </a:solidFill>
            </a:endParaRPr>
          </a:p>
          <a:p>
            <a:pPr lvl="1"/>
            <a:endParaRPr lang="es-CO" dirty="0" smtClean="0"/>
          </a:p>
          <a:p>
            <a:pPr lvl="1"/>
            <a:r>
              <a:rPr lang="es-CO" dirty="0" smtClean="0"/>
              <a:t>Aquí </a:t>
            </a:r>
            <a:r>
              <a:rPr lang="es-CO" dirty="0"/>
              <a:t>tenemos ya la existencia del remanente. </a:t>
            </a:r>
            <a:r>
              <a:rPr lang="es-CO" u="sng" dirty="0"/>
              <a:t>Cuando todos se arrodillan ante Baal, cuando toda boca le ha besado, </a:t>
            </a:r>
            <a:r>
              <a:rPr lang="es-CO" b="1" u="sng" dirty="0" smtClean="0">
                <a:solidFill>
                  <a:srgbClr val="FF0000"/>
                </a:solidFill>
              </a:rPr>
              <a:t>HAY SIETE MIL QUE PERMANECEN MIRANDO AL SEÑOR</a:t>
            </a:r>
            <a:r>
              <a:rPr lang="es-CO" dirty="0" smtClean="0"/>
              <a:t>. ELLOS NO TIENEN, TAL VEZ, LA FUERZA PARA HACER EXPLÍCITA SU FE, Y MANIFESTAR ABIERTAMENTE SU OPOSICIÓN AL REY APÓSTATA. PERO ELLOS GUARDAN, AL MENOS, UNA PRIVADA SEPARACIÓN DE LA CORRUPCIÓN IMPERANTE.</a:t>
            </a:r>
            <a:br>
              <a:rPr lang="es-CO" dirty="0" smtClean="0"/>
            </a:br>
            <a:endParaRPr lang="es-CO" dirty="0"/>
          </a:p>
        </p:txBody>
      </p:sp>
    </p:spTree>
    <p:extLst>
      <p:ext uri="{BB962C8B-B14F-4D97-AF65-F5344CB8AC3E}">
        <p14:creationId xmlns:p14="http://schemas.microsoft.com/office/powerpoint/2010/main" val="152884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solidFill>
            <a:schemeClr val="bg1">
              <a:lumMod val="85000"/>
            </a:schemeClr>
          </a:solidFill>
          <a:scene3d>
            <a:camera prst="orthographicFront"/>
            <a:lightRig rig="threePt" dir="t"/>
          </a:scene3d>
          <a:sp3d>
            <a:bevelT prst="slope"/>
          </a:sp3d>
        </p:spPr>
        <p:txBody>
          <a:bodyPr>
            <a:normAutofit fontScale="85000" lnSpcReduction="20000"/>
          </a:bodyPr>
          <a:lstStyle/>
          <a:p>
            <a:r>
              <a:rPr lang="es-CO" dirty="0"/>
              <a:t>"</a:t>
            </a:r>
            <a:r>
              <a:rPr lang="es-CO" dirty="0">
                <a:latin typeface="Agency FB" pitchFamily="34" charset="0"/>
              </a:rPr>
              <a:t>Yo haré que queden ..." </a:t>
            </a:r>
            <a:r>
              <a:rPr lang="es-CO" dirty="0"/>
              <a:t>dice el Señor. Este "</a:t>
            </a:r>
            <a:r>
              <a:rPr lang="es-CO" dirty="0">
                <a:latin typeface="Agency FB" pitchFamily="34" charset="0"/>
              </a:rPr>
              <a:t>Yo haré</a:t>
            </a:r>
            <a:r>
              <a:rPr lang="es-CO" dirty="0"/>
              <a:t>" nos habla de una voluntad que es más alta que la de los hombres. </a:t>
            </a:r>
            <a:r>
              <a:rPr lang="es-CO" u="sng" dirty="0"/>
              <a:t>Es Dios quien actúa</a:t>
            </a:r>
            <a:r>
              <a:rPr lang="es-CO" dirty="0"/>
              <a:t>. Así que, no debemos buscar en el remanente mérito alguno de fidelidad, sino en Dios, quien los ha apartado para sí. </a:t>
            </a:r>
            <a:br>
              <a:rPr lang="es-CO" dirty="0"/>
            </a:br>
            <a:endParaRPr lang="es-CO" dirty="0"/>
          </a:p>
          <a:p>
            <a:pPr lvl="1"/>
            <a:r>
              <a:rPr lang="es-CO" sz="3300" dirty="0"/>
              <a:t>Es un remanente "</a:t>
            </a:r>
            <a:r>
              <a:rPr lang="es-CO" sz="3300" u="sng" dirty="0"/>
              <a:t>escogido por gracia y no por obras</a:t>
            </a:r>
            <a:r>
              <a:rPr lang="es-CO" sz="3300" dirty="0"/>
              <a:t>", </a:t>
            </a:r>
            <a:r>
              <a:rPr lang="es-CO" sz="3300" u="sng" dirty="0"/>
              <a:t>para que nadie se gloríe</a:t>
            </a:r>
            <a:r>
              <a:rPr lang="es-CO" sz="3300" dirty="0"/>
              <a:t>. Tempranamente, encontramos estos rasgos que caracterizarán el remanente en todas las épocas: </a:t>
            </a:r>
            <a:r>
              <a:rPr lang="es-CO" sz="3300" u="sng" dirty="0"/>
              <a:t>Ellos han sido escogidos por la voluntad soberana de Dios, y no por méritos</a:t>
            </a:r>
            <a:r>
              <a:rPr lang="es-CO" sz="3300" dirty="0"/>
              <a:t>. </a:t>
            </a:r>
            <a:r>
              <a:rPr lang="es-CO" sz="3300" dirty="0" smtClean="0"/>
              <a:t>ELLOS "QUEDAN" PARA DIOS CUANDO TODOS SE HAN IDO TRAS DE BAAL. </a:t>
            </a:r>
            <a:r>
              <a:rPr lang="es-CO" sz="3300" dirty="0"/>
              <a:t>Son su rebusco, cuando toda la vendimia la ha aprovechado el </a:t>
            </a:r>
            <a:r>
              <a:rPr lang="es-CO" sz="3300" dirty="0" smtClean="0"/>
              <a:t>enemigo</a:t>
            </a:r>
            <a:r>
              <a:rPr lang="es-CO" sz="3300" dirty="0"/>
              <a:t>.</a:t>
            </a:r>
          </a:p>
        </p:txBody>
      </p:sp>
    </p:spTree>
    <p:extLst>
      <p:ext uri="{BB962C8B-B14F-4D97-AF65-F5344CB8AC3E}">
        <p14:creationId xmlns:p14="http://schemas.microsoft.com/office/powerpoint/2010/main" val="1172705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EL REMANENTE EN </a:t>
            </a:r>
            <a:r>
              <a:rPr lang="es-CO" dirty="0"/>
              <a:t>DÍAS DEL REY EZEQUÍAS </a:t>
            </a:r>
            <a:r>
              <a:rPr lang="es-CO" dirty="0">
                <a:solidFill>
                  <a:srgbClr val="FF0000"/>
                </a:solidFill>
              </a:rPr>
              <a:t>(2 </a:t>
            </a:r>
            <a:r>
              <a:rPr lang="es-CO" dirty="0" smtClean="0">
                <a:solidFill>
                  <a:srgbClr val="FF0000"/>
                </a:solidFill>
              </a:rPr>
              <a:t>Cro. </a:t>
            </a:r>
            <a:r>
              <a:rPr lang="es-CO" dirty="0">
                <a:solidFill>
                  <a:srgbClr val="FF0000"/>
                </a:solidFill>
              </a:rPr>
              <a:t>30).</a:t>
            </a:r>
          </a:p>
        </p:txBody>
      </p:sp>
      <p:sp>
        <p:nvSpPr>
          <p:cNvPr id="3" name="2 Marcador de contenido"/>
          <p:cNvSpPr>
            <a:spLocks noGrp="1"/>
          </p:cNvSpPr>
          <p:nvPr>
            <p:ph idx="1"/>
          </p:nvPr>
        </p:nvSpPr>
        <p:spPr>
          <a:xfrm>
            <a:off x="457200" y="1600200"/>
            <a:ext cx="8229600" cy="4781128"/>
          </a:xfrm>
          <a:solidFill>
            <a:schemeClr val="bg1">
              <a:lumMod val="85000"/>
            </a:schemeClr>
          </a:solidFill>
          <a:scene3d>
            <a:camera prst="orthographicFront"/>
            <a:lightRig rig="threePt" dir="t"/>
          </a:scene3d>
          <a:sp3d>
            <a:bevelT w="165100" prst="coolSlant"/>
          </a:sp3d>
        </p:spPr>
        <p:txBody>
          <a:bodyPr>
            <a:normAutofit fontScale="77500" lnSpcReduction="20000"/>
          </a:bodyPr>
          <a:lstStyle/>
          <a:p>
            <a:r>
              <a:rPr lang="es-CO" dirty="0" smtClean="0"/>
              <a:t>Ezequías </a:t>
            </a:r>
            <a:r>
              <a:rPr lang="es-CO" dirty="0"/>
              <a:t>vivió alrededor del año 700 a.C., y luego de restablecer el servicio del templo que había desmantelado su padre Acaz, decidió celebrar la Pascua. Israel estaba dividido, el reino del norte había sido llevado cautivo.</a:t>
            </a:r>
            <a:br>
              <a:rPr lang="es-CO" dirty="0"/>
            </a:br>
            <a:endParaRPr lang="es-CO" dirty="0"/>
          </a:p>
          <a:p>
            <a:pPr lvl="1"/>
            <a:r>
              <a:rPr lang="es-CO" dirty="0"/>
              <a:t>Ezequías envió mensajeros a los que habían quedado de la cautividad en el norte invitándolos a Jerusalén para la </a:t>
            </a:r>
            <a:r>
              <a:rPr lang="es-CO" dirty="0" smtClean="0"/>
              <a:t>celebración de la Pascua. </a:t>
            </a:r>
            <a:r>
              <a:rPr lang="es-CO" dirty="0"/>
              <a:t>Sin embargo, </a:t>
            </a:r>
            <a:r>
              <a:rPr lang="es-CO" u="sng" dirty="0"/>
              <a:t>la mayor parte de ellos "se reían y se burlaban" de los mensajeros </a:t>
            </a:r>
            <a:r>
              <a:rPr lang="es-CO" b="1" dirty="0">
                <a:solidFill>
                  <a:srgbClr val="FF0000"/>
                </a:solidFill>
              </a:rPr>
              <a:t>(v.10). </a:t>
            </a:r>
            <a:r>
              <a:rPr lang="es-CO" dirty="0"/>
              <a:t>Eran días de ruina; ¿qué presunción era esa de celebrar la Pascua? Tal aparente presunción motivaba la risa y la burla de los que no creían. Aquí encontramos una segunda característica del remanente: </a:t>
            </a:r>
            <a:r>
              <a:rPr lang="es-CO" b="1" dirty="0"/>
              <a:t>ellos se mantienen fieles a la Palabra de Dios, aun en contra de la opinión general</a:t>
            </a:r>
            <a:r>
              <a:rPr lang="es-CO" dirty="0"/>
              <a:t>. </a:t>
            </a:r>
            <a:r>
              <a:rPr lang="es-CO" u="sng" dirty="0"/>
              <a:t>Algunos israelitas, sin embargo, se humillaron delante de Dios, y vinieron a Jerusalén</a:t>
            </a:r>
            <a:r>
              <a:rPr lang="es-CO" dirty="0"/>
              <a:t>.</a:t>
            </a:r>
            <a:br>
              <a:rPr lang="es-CO" dirty="0"/>
            </a:br>
            <a:endParaRPr lang="es-CO" dirty="0"/>
          </a:p>
          <a:p>
            <a:endParaRPr lang="es-CO" dirty="0"/>
          </a:p>
        </p:txBody>
      </p:sp>
    </p:spTree>
    <p:extLst>
      <p:ext uri="{BB962C8B-B14F-4D97-AF65-F5344CB8AC3E}">
        <p14:creationId xmlns:p14="http://schemas.microsoft.com/office/powerpoint/2010/main" val="1870702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3">
              <a:lumMod val="40000"/>
              <a:lumOff val="60000"/>
            </a:schemeClr>
          </a:solidFill>
          <a:scene3d>
            <a:camera prst="orthographicFront"/>
            <a:lightRig rig="threePt" dir="t"/>
          </a:scene3d>
          <a:sp3d>
            <a:bevelT prst="slope"/>
          </a:sp3d>
        </p:spPr>
        <p:txBody>
          <a:bodyPr>
            <a:normAutofit fontScale="77500" lnSpcReduction="20000"/>
          </a:bodyPr>
          <a:lstStyle/>
          <a:p>
            <a:r>
              <a:rPr lang="es-CO" dirty="0"/>
              <a:t>Luego, una vez reunidos en Judá, "</a:t>
            </a:r>
            <a:r>
              <a:rPr lang="es-CO" b="1" dirty="0"/>
              <a:t>estuvo la mano de Dios para darles un solo corazón</a:t>
            </a:r>
            <a:r>
              <a:rPr lang="es-CO" dirty="0"/>
              <a:t>" </a:t>
            </a:r>
            <a:r>
              <a:rPr lang="es-CO" b="1" dirty="0">
                <a:solidFill>
                  <a:srgbClr val="FF0000"/>
                </a:solidFill>
              </a:rPr>
              <a:t>(v.12), </a:t>
            </a:r>
            <a:r>
              <a:rPr lang="es-CO" dirty="0"/>
              <a:t>y así celebrar con regocijo la fiesta. </a:t>
            </a:r>
            <a:r>
              <a:rPr lang="es-CO" u="sng" dirty="0"/>
              <a:t>Este "un solo corazón" es otro rasgo del remanente</a:t>
            </a:r>
            <a:r>
              <a:rPr lang="es-CO" dirty="0"/>
              <a:t>. Ellos han sido reunidos por Dios, y por eso no tienen que deliberar para ponerse de acuerdo. </a:t>
            </a:r>
            <a:endParaRPr lang="es-CO" dirty="0" smtClean="0"/>
          </a:p>
          <a:p>
            <a:pPr lvl="1"/>
            <a:endParaRPr lang="es-CO" dirty="0"/>
          </a:p>
          <a:p>
            <a:pPr lvl="1"/>
            <a:r>
              <a:rPr lang="es-CO" dirty="0" smtClean="0"/>
              <a:t>Tal </a:t>
            </a:r>
            <a:r>
              <a:rPr lang="es-CO" dirty="0"/>
              <a:t>como la iglesia en sus mejores días, ellos son "</a:t>
            </a:r>
            <a:r>
              <a:rPr lang="es-CO" b="1" dirty="0"/>
              <a:t>de un corazón y un alma</a:t>
            </a:r>
            <a:r>
              <a:rPr lang="es-CO" dirty="0"/>
              <a:t>" </a:t>
            </a:r>
            <a:r>
              <a:rPr lang="es-CO" b="1" dirty="0">
                <a:solidFill>
                  <a:srgbClr val="FF0000"/>
                </a:solidFill>
              </a:rPr>
              <a:t>(Hechos 4:32). </a:t>
            </a:r>
            <a:r>
              <a:rPr lang="es-CO" dirty="0"/>
              <a:t>Luego, y debido a que muchos de ellos no se habían purificado, Ezequías oró para que Dios les perdonase, y el pueblo fue perdonado. Dios se muestra propicio a su pueblo y se muestra indulgente ante las faltas de ellos. Son días de anormalidad, y el pueblo de Dios, con temor y temblor, y con mucha timidez, se acerca al altar de Dios.</a:t>
            </a:r>
            <a:br>
              <a:rPr lang="es-CO" dirty="0"/>
            </a:br>
            <a:endParaRPr lang="es-CO" dirty="0"/>
          </a:p>
          <a:p>
            <a:r>
              <a:rPr lang="es-CO" dirty="0"/>
              <a:t>Aquí vemos un acto de fe de Ezequías, que fue seguido por el remanente de Israel, en humillación. </a:t>
            </a:r>
            <a:r>
              <a:rPr lang="es-CO" u="sng" dirty="0"/>
              <a:t>Ellos eran lo que había quedado</a:t>
            </a:r>
            <a:r>
              <a:rPr lang="es-CO" dirty="0"/>
              <a:t>. ¿Quién podría enorgullecerse de eso? Ellos sólo se acogieron a la gracia de Dios, y con ellos estuvo la mano de Dios. </a:t>
            </a:r>
            <a:br>
              <a:rPr lang="es-CO" dirty="0"/>
            </a:br>
            <a:endParaRPr lang="es-CO" dirty="0"/>
          </a:p>
          <a:p>
            <a:endParaRPr lang="es-CO" dirty="0"/>
          </a:p>
        </p:txBody>
      </p:sp>
    </p:spTree>
    <p:extLst>
      <p:ext uri="{BB962C8B-B14F-4D97-AF65-F5344CB8AC3E}">
        <p14:creationId xmlns:p14="http://schemas.microsoft.com/office/powerpoint/2010/main" val="1191942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b="1" dirty="0"/>
              <a:t>La paja </a:t>
            </a:r>
            <a:r>
              <a:rPr lang="es-CO" b="1" dirty="0" smtClean="0"/>
              <a:t>era </a:t>
            </a:r>
            <a:r>
              <a:rPr lang="es-CO" b="1" dirty="0"/>
              <a:t>separada del trigo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628800"/>
            <a:ext cx="5328592" cy="496855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498360" y="1850918"/>
            <a:ext cx="2633480" cy="4524315"/>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3200" dirty="0"/>
              <a:t>D</a:t>
            </a:r>
            <a:r>
              <a:rPr lang="es-CO" sz="3200" dirty="0" smtClean="0"/>
              <a:t>ios utilizaba los problemas para zarandear al pueblo de Israel</a:t>
            </a:r>
          </a:p>
          <a:p>
            <a:pPr algn="ctr"/>
            <a:r>
              <a:rPr lang="es-CO" sz="3200" dirty="0" smtClean="0"/>
              <a:t>y así se descubría es remanente</a:t>
            </a:r>
            <a:endParaRPr lang="es-CO" sz="3200" dirty="0"/>
          </a:p>
        </p:txBody>
      </p:sp>
    </p:spTree>
    <p:extLst>
      <p:ext uri="{BB962C8B-B14F-4D97-AF65-F5344CB8AC3E}">
        <p14:creationId xmlns:p14="http://schemas.microsoft.com/office/powerpoint/2010/main" val="2790104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EL REMANENTE EN </a:t>
            </a:r>
            <a:r>
              <a:rPr lang="es-CO" b="1" dirty="0"/>
              <a:t>DÍAS DEL REY JOSÍAS </a:t>
            </a:r>
            <a:r>
              <a:rPr lang="es-CO" b="1" dirty="0">
                <a:solidFill>
                  <a:srgbClr val="FF0000"/>
                </a:solidFill>
              </a:rPr>
              <a:t>(2 Cr. </a:t>
            </a:r>
            <a:r>
              <a:rPr lang="es-CO" b="1" dirty="0" smtClean="0">
                <a:solidFill>
                  <a:srgbClr val="FF0000"/>
                </a:solidFill>
              </a:rPr>
              <a:t>35:1-18).</a:t>
            </a:r>
            <a:endParaRPr lang="es-CO" b="1" dirty="0">
              <a:solidFill>
                <a:srgbClr val="FF0000"/>
              </a:solidFill>
            </a:endParaRPr>
          </a:p>
        </p:txBody>
      </p:sp>
      <p:sp>
        <p:nvSpPr>
          <p:cNvPr id="3" name="2 Marcador de contenido"/>
          <p:cNvSpPr>
            <a:spLocks noGrp="1"/>
          </p:cNvSpPr>
          <p:nvPr>
            <p:ph idx="1"/>
          </p:nvPr>
        </p:nvSpPr>
        <p:spPr>
          <a:xfrm>
            <a:off x="457200" y="1600200"/>
            <a:ext cx="8229600" cy="4925144"/>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dirty="0" smtClean="0"/>
              <a:t>Josías </a:t>
            </a:r>
            <a:r>
              <a:rPr lang="es-CO" dirty="0"/>
              <a:t>reinó unos 70 años después de Ezequías. El estado de cosas en el pueblo de Dios había vuelto a la más triste apostasía. Josías se vuelve a Dios, y tiembla al oír su Palabra. Él también celebra la Pascua. El testimonio que se da de ella es que "</a:t>
            </a:r>
            <a:r>
              <a:rPr lang="es-CO" b="1" dirty="0">
                <a:latin typeface="Agency FB" pitchFamily="34" charset="0"/>
              </a:rPr>
              <a:t>nunca fue celebrada una pascua como ésta en Israel desde los días de Samuel el profeta; ni ningún rey de Israel celebró pascua tal como la que celebró el rey Josías</a:t>
            </a:r>
            <a:r>
              <a:rPr lang="es-CO" dirty="0">
                <a:solidFill>
                  <a:srgbClr val="FF0000"/>
                </a:solidFill>
              </a:rPr>
              <a:t>" </a:t>
            </a:r>
            <a:r>
              <a:rPr lang="es-CO" dirty="0" smtClean="0">
                <a:solidFill>
                  <a:srgbClr val="FF0000"/>
                </a:solidFill>
              </a:rPr>
              <a:t>(v.18</a:t>
            </a:r>
            <a:r>
              <a:rPr lang="es-CO" dirty="0">
                <a:solidFill>
                  <a:srgbClr val="FF0000"/>
                </a:solidFill>
              </a:rPr>
              <a:t>). </a:t>
            </a:r>
            <a:endParaRPr lang="es-CO" dirty="0" smtClean="0">
              <a:solidFill>
                <a:srgbClr val="FF0000"/>
              </a:solidFill>
            </a:endParaRPr>
          </a:p>
          <a:p>
            <a:endParaRPr lang="es-CO" dirty="0" smtClean="0"/>
          </a:p>
          <a:p>
            <a:r>
              <a:rPr lang="es-CO" dirty="0" smtClean="0">
                <a:solidFill>
                  <a:srgbClr val="FF0000"/>
                </a:solidFill>
              </a:rPr>
              <a:t>Ver 2 Cron.30:26</a:t>
            </a:r>
            <a:r>
              <a:rPr lang="es-CO" dirty="0"/>
              <a:t>.</a:t>
            </a:r>
            <a:r>
              <a:rPr lang="es-CO" dirty="0" smtClean="0"/>
              <a:t> </a:t>
            </a:r>
            <a:r>
              <a:rPr lang="es-CO" dirty="0"/>
              <a:t>É</a:t>
            </a:r>
            <a:r>
              <a:rPr lang="es-CO" dirty="0" smtClean="0"/>
              <a:t>sta </a:t>
            </a:r>
            <a:r>
              <a:rPr lang="es-CO" dirty="0"/>
              <a:t>se compara con la celebrada en días de Samuel. ¡Qué gloria! ¿Cuál fue la causa de ello? "</a:t>
            </a:r>
            <a:r>
              <a:rPr lang="es-CO" b="1" dirty="0">
                <a:latin typeface="Agency FB" pitchFamily="34" charset="0"/>
              </a:rPr>
              <a:t>Por cuanto oíste las palabras del libro, y tu corazón se conmovió, y te humillaste delante de Dios al oír sus palabras, y te humillaste delante de mí, y rasgaste tus vestidos y lloraste en mi </a:t>
            </a:r>
            <a:r>
              <a:rPr lang="es-CO" b="1" dirty="0" smtClean="0">
                <a:latin typeface="Agency FB" pitchFamily="34" charset="0"/>
              </a:rPr>
              <a:t>presencia».</a:t>
            </a:r>
            <a:r>
              <a:rPr lang="es-CO" dirty="0" smtClean="0">
                <a:solidFill>
                  <a:srgbClr val="FF0000"/>
                </a:solidFill>
              </a:rPr>
              <a:t>(2 Cron.34:26,28)</a:t>
            </a:r>
            <a:endParaRPr lang="es-CO" dirty="0">
              <a:solidFill>
                <a:srgbClr val="FF0000"/>
              </a:solidFill>
            </a:endParaRPr>
          </a:p>
        </p:txBody>
      </p:sp>
    </p:spTree>
    <p:extLst>
      <p:ext uri="{BB962C8B-B14F-4D97-AF65-F5344CB8AC3E}">
        <p14:creationId xmlns:p14="http://schemas.microsoft.com/office/powerpoint/2010/main" val="3686479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EL REMANENTE EN </a:t>
            </a:r>
            <a:r>
              <a:rPr lang="es-CO" b="1" dirty="0"/>
              <a:t>EL PERÍODO DEL CAUTIVERIO</a:t>
            </a:r>
          </a:p>
        </p:txBody>
      </p:sp>
      <p:sp>
        <p:nvSpPr>
          <p:cNvPr id="3" name="2 Marcador de contenido"/>
          <p:cNvSpPr>
            <a:spLocks noGrp="1"/>
          </p:cNvSpPr>
          <p:nvPr>
            <p:ph idx="1"/>
          </p:nvPr>
        </p:nvSpPr>
        <p:spPr>
          <a:xfrm>
            <a:off x="179512" y="1600200"/>
            <a:ext cx="8856984" cy="5069160"/>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dirty="0" smtClean="0"/>
              <a:t>Al </a:t>
            </a:r>
            <a:r>
              <a:rPr lang="es-CO" dirty="0"/>
              <a:t>leer el libro de Daniel podemos comprobar la fidelidad de algunos hombres de Dios en medio de la corrupción de Babilonia. </a:t>
            </a:r>
            <a:r>
              <a:rPr lang="es-CO" dirty="0" smtClean="0"/>
              <a:t>Cuanto </a:t>
            </a:r>
            <a:r>
              <a:rPr lang="es-CO" dirty="0"/>
              <a:t>más grande es la corrupción imperante, más brilla la gloria del pequeño remanente escogido por gracia.</a:t>
            </a:r>
            <a:br>
              <a:rPr lang="es-CO" dirty="0"/>
            </a:br>
            <a:endParaRPr lang="es-CO" dirty="0"/>
          </a:p>
          <a:p>
            <a:pPr lvl="1"/>
            <a:r>
              <a:rPr lang="es-CO" dirty="0"/>
              <a:t>Daniel revela el significado del sueño del rey, y con ello, salva la vida a los sabios de su tiempo. ¿Cuál fue el secreto de la sabiduría de Daniel? ¡Daniel pidió ayuda a sus compañeros de milicia para que orasen juntos! </a:t>
            </a:r>
            <a:r>
              <a:rPr lang="es-CO" b="1" dirty="0">
                <a:solidFill>
                  <a:srgbClr val="FF0000"/>
                </a:solidFill>
              </a:rPr>
              <a:t>(</a:t>
            </a:r>
            <a:r>
              <a:rPr lang="es-CO" b="1" dirty="0" smtClean="0">
                <a:solidFill>
                  <a:srgbClr val="FF0000"/>
                </a:solidFill>
              </a:rPr>
              <a:t>Dan</a:t>
            </a:r>
            <a:r>
              <a:rPr lang="es-CO" b="1" dirty="0">
                <a:solidFill>
                  <a:srgbClr val="FF0000"/>
                </a:solidFill>
              </a:rPr>
              <a:t>. 2:17-19). </a:t>
            </a:r>
            <a:r>
              <a:rPr lang="es-CO" dirty="0"/>
              <a:t>¡Una reunión de oración fue efectuada </a:t>
            </a:r>
            <a:r>
              <a:rPr lang="es-CO" dirty="0" smtClean="0"/>
              <a:t>por solamente </a:t>
            </a:r>
            <a:r>
              <a:rPr lang="es-CO" b="1" u="sng" dirty="0" smtClean="0"/>
              <a:t>cuatro hombres, </a:t>
            </a:r>
            <a:r>
              <a:rPr lang="es-CO" dirty="0" smtClean="0"/>
              <a:t>en </a:t>
            </a:r>
            <a:r>
              <a:rPr lang="es-CO" dirty="0"/>
              <a:t>medio de Babilonia, y la urgencia puso en los corazones la suficiente fe para ser contestada!</a:t>
            </a:r>
            <a:br>
              <a:rPr lang="es-CO" dirty="0"/>
            </a:br>
            <a:endParaRPr lang="es-CO" dirty="0"/>
          </a:p>
          <a:p>
            <a:pPr lvl="1"/>
            <a:r>
              <a:rPr lang="es-CO" dirty="0"/>
              <a:t>Estos son los mismos que habían decidido no contaminarse con la comida del rey, y que se </a:t>
            </a:r>
            <a:r>
              <a:rPr lang="es-CO" b="1" u="sng" dirty="0"/>
              <a:t>santificaron para Dios</a:t>
            </a:r>
            <a:r>
              <a:rPr lang="es-CO" dirty="0"/>
              <a:t>. Ellos permanecieron fieles en todo. Se negaron a adorar la estatua de oro, y confesaron el nombre de Dios en tiempos difíciles.</a:t>
            </a:r>
            <a:br>
              <a:rPr lang="es-CO" dirty="0"/>
            </a:br>
            <a:endParaRPr lang="es-CO" dirty="0"/>
          </a:p>
        </p:txBody>
      </p:sp>
    </p:spTree>
    <p:extLst>
      <p:ext uri="{BB962C8B-B14F-4D97-AF65-F5344CB8AC3E}">
        <p14:creationId xmlns:p14="http://schemas.microsoft.com/office/powerpoint/2010/main" val="44271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88782" y="548680"/>
            <a:ext cx="8229600" cy="1143000"/>
          </a:xfrm>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smtClean="0"/>
              <a:t>El remanente fiel en medio de dificultades</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7451" y="2141701"/>
            <a:ext cx="2583444" cy="3334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205" y="2060848"/>
            <a:ext cx="2664296" cy="3334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9446" y="2140111"/>
            <a:ext cx="2448272" cy="3334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19525" y="5877272"/>
            <a:ext cx="8099605" cy="646331"/>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r>
              <a:rPr lang="es-CO" sz="3600" b="1" dirty="0"/>
              <a:t>Dios </a:t>
            </a:r>
            <a:r>
              <a:rPr lang="es-CO" sz="3600" b="1" dirty="0" smtClean="0"/>
              <a:t>recompensa </a:t>
            </a:r>
            <a:r>
              <a:rPr lang="es-CO" sz="3600" b="1" dirty="0"/>
              <a:t>la fidelidad de sus hijos</a:t>
            </a:r>
          </a:p>
        </p:txBody>
      </p:sp>
    </p:spTree>
    <p:extLst>
      <p:ext uri="{BB962C8B-B14F-4D97-AF65-F5344CB8AC3E}">
        <p14:creationId xmlns:p14="http://schemas.microsoft.com/office/powerpoint/2010/main" val="3709172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640"/>
            <a:ext cx="9144000" cy="6552728"/>
          </a:xfrm>
          <a:solidFill>
            <a:schemeClr val="accent4">
              <a:lumMod val="40000"/>
              <a:lumOff val="60000"/>
            </a:schemeClr>
          </a:solidFill>
        </p:spPr>
        <p:txBody>
          <a:bodyPr>
            <a:normAutofit fontScale="70000" lnSpcReduction="20000"/>
          </a:bodyPr>
          <a:lstStyle/>
          <a:p>
            <a:pPr marL="0" indent="0" algn="ctr">
              <a:buNone/>
            </a:pPr>
            <a:r>
              <a:rPr lang="es-CO" dirty="0" smtClean="0"/>
              <a:t>Daniel y sus compañeros pudieron </a:t>
            </a:r>
            <a:r>
              <a:rPr lang="es-CO" dirty="0"/>
              <a:t>haber dicho: "</a:t>
            </a:r>
            <a:r>
              <a:rPr lang="es-CO" b="1" dirty="0"/>
              <a:t>Debemos ponernos a tono con los tiempos; hacer lo que todo el mundo hace; no conviene aparecer como extraños ante los demás; debemos someternos exteriormente al culto público, a la religión oficial del país, guardando para nosotros nuestras opiniones personales. No somos llamados a oponernos a la fe de la nación. Si estamos en Babilonia, debemos conformarnos a la religión de Babilonia</a:t>
            </a:r>
            <a:r>
              <a:rPr lang="es-CO" dirty="0"/>
              <a:t>." </a:t>
            </a:r>
            <a:endParaRPr lang="es-CO" dirty="0" smtClean="0"/>
          </a:p>
          <a:p>
            <a:pPr marL="0" indent="0" algn="ctr">
              <a:buNone/>
            </a:pPr>
            <a:endParaRPr lang="es-CO" dirty="0" smtClean="0"/>
          </a:p>
          <a:p>
            <a:pPr marL="0" indent="0" algn="ctr">
              <a:buNone/>
            </a:pPr>
            <a:r>
              <a:rPr lang="es-CO" dirty="0" smtClean="0"/>
              <a:t>Tales </a:t>
            </a:r>
            <a:r>
              <a:rPr lang="es-CO" dirty="0"/>
              <a:t>pensamientos acomodaticios hubiesen sido la antesala de la apostasía. Pero ellos no pensaron así, ni lo hicieron </a:t>
            </a:r>
            <a:r>
              <a:rPr lang="es-CO" dirty="0" smtClean="0"/>
              <a:t>así, en ninguno de los tres casos que fuero probados.</a:t>
            </a:r>
            <a:r>
              <a:rPr lang="es-CO" dirty="0"/>
              <a:t/>
            </a:r>
            <a:br>
              <a:rPr lang="es-CO" dirty="0"/>
            </a:br>
            <a:endParaRPr lang="es-CO" dirty="0"/>
          </a:p>
          <a:p>
            <a:pPr marL="0" indent="0" algn="ctr">
              <a:buNone/>
            </a:pPr>
            <a:r>
              <a:rPr lang="es-CO" dirty="0"/>
              <a:t>Esto nos lleva a la siguiente reflexión: sería fácil y cómodo adoptar, en medio de la apostasía general, una actitud displicente y descuidada, tanto respecto de la verdad como de nuestro andar personal. Sin embargo, es en este momento que debemos comprobar cómo el Espíritu nos anhela celosamente, para no inclinarnos al mundo, ni hacernos amigos de </a:t>
            </a:r>
            <a:r>
              <a:rPr lang="es-CO" dirty="0" smtClean="0"/>
              <a:t>él. Ver </a:t>
            </a:r>
            <a:r>
              <a:rPr lang="es-CO" b="1" dirty="0" smtClean="0">
                <a:solidFill>
                  <a:srgbClr val="FF0000"/>
                </a:solidFill>
              </a:rPr>
              <a:t>(Stg</a:t>
            </a:r>
            <a:r>
              <a:rPr lang="es-CO" b="1" dirty="0">
                <a:solidFill>
                  <a:srgbClr val="FF0000"/>
                </a:solidFill>
              </a:rPr>
              <a:t>. 4:4-5). </a:t>
            </a:r>
          </a:p>
          <a:p>
            <a:pPr marL="0" indent="0">
              <a:buNone/>
            </a:pPr>
            <a:endParaRPr lang="es-CO" dirty="0" smtClean="0"/>
          </a:p>
          <a:p>
            <a:pPr marL="0" indent="0" algn="ctr">
              <a:buNone/>
            </a:pPr>
            <a:r>
              <a:rPr lang="es-CO" dirty="0" smtClean="0"/>
              <a:t>"</a:t>
            </a:r>
            <a:r>
              <a:rPr lang="es-CO" b="1" dirty="0">
                <a:latin typeface="Agency FB" pitchFamily="34" charset="0"/>
              </a:rPr>
              <a:t>Conoce el Señor a los que son suyos; y: Apártese de iniquidad todo aquel que invoca el nombre de Cristo</a:t>
            </a:r>
            <a:r>
              <a:rPr lang="es-CO" dirty="0"/>
              <a:t>", dice Pablo a Timoteo </a:t>
            </a:r>
            <a:r>
              <a:rPr lang="es-CO" dirty="0" smtClean="0"/>
              <a:t>en </a:t>
            </a:r>
            <a:r>
              <a:rPr lang="es-CO" b="1" dirty="0" smtClean="0">
                <a:solidFill>
                  <a:srgbClr val="FF0000"/>
                </a:solidFill>
              </a:rPr>
              <a:t>(2 </a:t>
            </a:r>
            <a:r>
              <a:rPr lang="es-CO" b="1" dirty="0">
                <a:solidFill>
                  <a:srgbClr val="FF0000"/>
                </a:solidFill>
              </a:rPr>
              <a:t>Tim. 2:19). </a:t>
            </a:r>
            <a:r>
              <a:rPr lang="es-CO" dirty="0"/>
              <a:t>"</a:t>
            </a:r>
            <a:r>
              <a:rPr lang="es-CO" u="sng" dirty="0"/>
              <a:t>Apartarse</a:t>
            </a:r>
            <a:r>
              <a:rPr lang="es-CO" dirty="0"/>
              <a:t>" es el primer paso, pero éste va seguido de otro: "</a:t>
            </a:r>
            <a:r>
              <a:rPr lang="es-CO" u="sng" dirty="0"/>
              <a:t>Sigue la justicia, la fe, el amor y la paz, con los que de corazón limpio invocan al Señor</a:t>
            </a:r>
            <a:r>
              <a:rPr lang="es-CO" dirty="0"/>
              <a:t>" </a:t>
            </a:r>
            <a:r>
              <a:rPr lang="es-CO" b="1" dirty="0">
                <a:solidFill>
                  <a:srgbClr val="FF0000"/>
                </a:solidFill>
              </a:rPr>
              <a:t>(2:22).</a:t>
            </a:r>
            <a:br>
              <a:rPr lang="es-CO" b="1" dirty="0">
                <a:solidFill>
                  <a:srgbClr val="FF0000"/>
                </a:solidFill>
              </a:rPr>
            </a:br>
            <a:endParaRPr lang="es-CO" b="1" dirty="0">
              <a:solidFill>
                <a:srgbClr val="FF0000"/>
              </a:solidFill>
            </a:endParaRPr>
          </a:p>
          <a:p>
            <a:endParaRPr lang="es-CO" dirty="0"/>
          </a:p>
        </p:txBody>
      </p:sp>
    </p:spTree>
    <p:extLst>
      <p:ext uri="{BB962C8B-B14F-4D97-AF65-F5344CB8AC3E}">
        <p14:creationId xmlns:p14="http://schemas.microsoft.com/office/powerpoint/2010/main" val="28058511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3600" b="1" dirty="0" smtClean="0"/>
              <a:t>EL REMANENTE EN </a:t>
            </a:r>
            <a:r>
              <a:rPr lang="es-CO" sz="3600" b="1" dirty="0"/>
              <a:t>LOS DÍAS DEL RETORNO </a:t>
            </a:r>
            <a:r>
              <a:rPr lang="es-CO" sz="3600" b="1" dirty="0">
                <a:solidFill>
                  <a:srgbClr val="FF0000"/>
                </a:solidFill>
              </a:rPr>
              <a:t>(Nehemías 8)</a:t>
            </a:r>
          </a:p>
        </p:txBody>
      </p:sp>
      <p:sp>
        <p:nvSpPr>
          <p:cNvPr id="3" name="2 Marcador de contenido"/>
          <p:cNvSpPr>
            <a:spLocks noGrp="1"/>
          </p:cNvSpPr>
          <p:nvPr>
            <p:ph idx="1"/>
          </p:nvPr>
        </p:nvSpPr>
        <p:spPr>
          <a:xfrm>
            <a:off x="457200" y="1600200"/>
            <a:ext cx="8229600" cy="4997152"/>
          </a:xfrm>
          <a:solidFill>
            <a:schemeClr val="accent4">
              <a:lumMod val="40000"/>
              <a:lumOff val="60000"/>
            </a:schemeClr>
          </a:solidFill>
          <a:scene3d>
            <a:camera prst="orthographicFront"/>
            <a:lightRig rig="threePt" dir="t"/>
          </a:scene3d>
          <a:sp3d>
            <a:bevelT prst="slope"/>
          </a:sp3d>
        </p:spPr>
        <p:txBody>
          <a:bodyPr>
            <a:normAutofit fontScale="85000" lnSpcReduction="20000"/>
          </a:bodyPr>
          <a:lstStyle/>
          <a:p>
            <a:pPr marL="0" indent="0" algn="ctr">
              <a:buNone/>
            </a:pPr>
            <a:r>
              <a:rPr lang="es-CO" dirty="0" smtClean="0"/>
              <a:t>En </a:t>
            </a:r>
            <a:r>
              <a:rPr lang="es-CO" dirty="0"/>
              <a:t>los días de Esdras, la nación de Israel aún está bajo el dominio persa. Jerusalén está en plena faena de reconstrucción. El </a:t>
            </a:r>
            <a:r>
              <a:rPr lang="es-CO" dirty="0" smtClean="0"/>
              <a:t>remanente que había regresado </a:t>
            </a:r>
            <a:r>
              <a:rPr lang="es-CO" dirty="0"/>
              <a:t>es </a:t>
            </a:r>
            <a:r>
              <a:rPr lang="es-CO" dirty="0" smtClean="0"/>
              <a:t>42.360 personas </a:t>
            </a:r>
            <a:r>
              <a:rPr lang="es-CO" b="1" dirty="0" smtClean="0">
                <a:solidFill>
                  <a:srgbClr val="FF0000"/>
                </a:solidFill>
              </a:rPr>
              <a:t>(vers. 66), </a:t>
            </a:r>
            <a:r>
              <a:rPr lang="es-CO" dirty="0" smtClean="0"/>
              <a:t>era pequeño </a:t>
            </a:r>
            <a:r>
              <a:rPr lang="es-CO" dirty="0"/>
              <a:t>y débil, tanto, que muchas veces suscita las burlas de los pueblos vecinos. Pero Dios está con ellos. </a:t>
            </a:r>
            <a:endParaRPr lang="es-CO" dirty="0" smtClean="0"/>
          </a:p>
          <a:p>
            <a:pPr marL="0" indent="0" algn="ctr">
              <a:buNone/>
            </a:pPr>
            <a:r>
              <a:rPr lang="es-CO" dirty="0" smtClean="0"/>
              <a:t>Un </a:t>
            </a:r>
            <a:r>
              <a:rPr lang="es-CO" dirty="0"/>
              <a:t>día, el pueblo es convocado para escuchar la Palabra de Dios, lo cual no había ocurrido por </a:t>
            </a:r>
            <a:r>
              <a:rPr lang="es-CO" dirty="0" smtClean="0"/>
              <a:t>setenta </a:t>
            </a:r>
            <a:r>
              <a:rPr lang="es-CO" dirty="0"/>
              <a:t>años. De tal forma fue tocado el corazón del pueblo, que éste "</a:t>
            </a:r>
            <a:r>
              <a:rPr lang="es-CO" b="1" dirty="0">
                <a:latin typeface="Agency FB" pitchFamily="34" charset="0"/>
              </a:rPr>
              <a:t>lloraba oyendo las palabras de la ley</a:t>
            </a:r>
            <a:r>
              <a:rPr lang="es-CO" dirty="0"/>
              <a:t>" </a:t>
            </a:r>
            <a:r>
              <a:rPr lang="es-CO" b="1" dirty="0">
                <a:solidFill>
                  <a:srgbClr val="FF0000"/>
                </a:solidFill>
              </a:rPr>
              <a:t>(</a:t>
            </a:r>
            <a:r>
              <a:rPr lang="es-CO" b="1" dirty="0" smtClean="0">
                <a:solidFill>
                  <a:srgbClr val="FF0000"/>
                </a:solidFill>
              </a:rPr>
              <a:t>vers.9</a:t>
            </a:r>
            <a:r>
              <a:rPr lang="es-CO" b="1" dirty="0">
                <a:solidFill>
                  <a:srgbClr val="FF0000"/>
                </a:solidFill>
              </a:rPr>
              <a:t>). </a:t>
            </a:r>
            <a:endParaRPr lang="es-CO" b="1" dirty="0" smtClean="0">
              <a:solidFill>
                <a:srgbClr val="FF0000"/>
              </a:solidFill>
            </a:endParaRPr>
          </a:p>
          <a:p>
            <a:pPr marL="0" indent="0" algn="ctr">
              <a:buNone/>
            </a:pPr>
            <a:r>
              <a:rPr lang="es-CO" dirty="0" smtClean="0"/>
              <a:t>Luego </a:t>
            </a:r>
            <a:r>
              <a:rPr lang="es-CO" dirty="0"/>
              <a:t>descubren el mandamiento tocante a la fiesta de los tabernáculos, y decidieron celebrarla. Esta fiesta no se había celebrado desde los días de Josué. ¿Podremos imaginarnos la alegría de ellos? </a:t>
            </a:r>
          </a:p>
        </p:txBody>
      </p:sp>
    </p:spTree>
    <p:extLst>
      <p:ext uri="{BB962C8B-B14F-4D97-AF65-F5344CB8AC3E}">
        <p14:creationId xmlns:p14="http://schemas.microsoft.com/office/powerpoint/2010/main" val="37009071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solidFill>
            <a:schemeClr val="bg1">
              <a:lumMod val="75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a:t>Ese día, sin duda, se cumplían las palabras del </a:t>
            </a:r>
            <a:r>
              <a:rPr lang="es-CO" b="1" dirty="0">
                <a:solidFill>
                  <a:srgbClr val="FF0000"/>
                </a:solidFill>
              </a:rPr>
              <a:t>salmo 126: </a:t>
            </a:r>
            <a:r>
              <a:rPr lang="es-CO" b="1" dirty="0" smtClean="0">
                <a:solidFill>
                  <a:srgbClr val="FF0000"/>
                </a:solidFill>
              </a:rPr>
              <a:t>1-3.</a:t>
            </a:r>
            <a:r>
              <a:rPr lang="es-CO" dirty="0" smtClean="0"/>
              <a:t> "</a:t>
            </a:r>
            <a:r>
              <a:rPr lang="es-CO" dirty="0" smtClean="0">
                <a:latin typeface="Agency FB" pitchFamily="34" charset="0"/>
              </a:rPr>
              <a:t>Cuando </a:t>
            </a:r>
            <a:r>
              <a:rPr lang="es-CO" dirty="0">
                <a:latin typeface="Agency FB" pitchFamily="34" charset="0"/>
              </a:rPr>
              <a:t>Jehová hiciere volver la cautividad de Sion, seremos como los que sueñan. Entonces nuestra boca se llenará de risa, y nuestra lengua de alabanza; entonces dirán entre las naciones; grandes cosas ha hecho Jehová con éstos. Grandes cosas ha hecho Jehová con nosotros; estaremos alegres</a:t>
            </a:r>
            <a:r>
              <a:rPr lang="es-CO" dirty="0" smtClean="0"/>
              <a:t>".</a:t>
            </a:r>
          </a:p>
          <a:p>
            <a:pPr marL="0" indent="0" algn="ctr">
              <a:buNone/>
            </a:pPr>
            <a:r>
              <a:rPr lang="es-CO" dirty="0" smtClean="0"/>
              <a:t> </a:t>
            </a:r>
          </a:p>
          <a:p>
            <a:pPr marL="0" indent="0" algn="ctr">
              <a:buNone/>
            </a:pPr>
            <a:r>
              <a:rPr lang="es-CO" dirty="0" smtClean="0">
                <a:solidFill>
                  <a:srgbClr val="FF0000"/>
                </a:solidFill>
              </a:rPr>
              <a:t>A </a:t>
            </a:r>
            <a:r>
              <a:rPr lang="es-CO" dirty="0">
                <a:solidFill>
                  <a:srgbClr val="FF0000"/>
                </a:solidFill>
              </a:rPr>
              <a:t>su alrededor todavía están las señales de la caída, muchos edificios están en ruinas, el muro aún no se ha restaurado del todo, pero el pueblo puede gozarse en su Dios. </a:t>
            </a:r>
            <a:endParaRPr lang="es-CO" dirty="0" smtClean="0">
              <a:solidFill>
                <a:srgbClr val="FF0000"/>
              </a:solidFill>
            </a:endParaRPr>
          </a:p>
          <a:p>
            <a:pPr marL="0" indent="0" algn="ctr">
              <a:buNone/>
            </a:pPr>
            <a:r>
              <a:rPr lang="es-CO" dirty="0" smtClean="0">
                <a:solidFill>
                  <a:srgbClr val="FF0000"/>
                </a:solidFill>
              </a:rPr>
              <a:t>¡</a:t>
            </a:r>
            <a:r>
              <a:rPr lang="es-CO" dirty="0">
                <a:solidFill>
                  <a:srgbClr val="FF0000"/>
                </a:solidFill>
              </a:rPr>
              <a:t>Qué gozo para ese puñado de judíos fieles el </a:t>
            </a:r>
            <a:r>
              <a:rPr lang="es-CO" dirty="0" smtClean="0">
                <a:solidFill>
                  <a:srgbClr val="FF0000"/>
                </a:solidFill>
              </a:rPr>
              <a:t>celebrar a </a:t>
            </a:r>
            <a:r>
              <a:rPr lang="es-CO" dirty="0">
                <a:solidFill>
                  <a:srgbClr val="FF0000"/>
                </a:solidFill>
              </a:rPr>
              <a:t>su Dios en su patria, en su ciudad, ante al templo! </a:t>
            </a:r>
            <a:endParaRPr lang="es-CO" dirty="0" smtClean="0">
              <a:solidFill>
                <a:srgbClr val="FF0000"/>
              </a:solidFill>
            </a:endParaRPr>
          </a:p>
          <a:p>
            <a:pPr marL="0" indent="0" algn="ctr">
              <a:buNone/>
            </a:pPr>
            <a:endParaRPr lang="es-CO" dirty="0" smtClean="0"/>
          </a:p>
          <a:p>
            <a:pPr marL="0" indent="0" algn="ctr">
              <a:buNone/>
            </a:pPr>
            <a:r>
              <a:rPr lang="es-CO" dirty="0" smtClean="0"/>
              <a:t>Así </a:t>
            </a:r>
            <a:r>
              <a:rPr lang="es-CO" dirty="0"/>
              <a:t>Dios consuela a su pequeño remanente en todo tiempo, y en toda circunstancia, aun en medio de la ruina circundante</a:t>
            </a:r>
            <a:r>
              <a:rPr lang="es-CO" dirty="0" smtClean="0"/>
              <a:t>.</a:t>
            </a:r>
            <a:endParaRPr lang="es-CO" dirty="0"/>
          </a:p>
        </p:txBody>
      </p:sp>
    </p:spTree>
    <p:extLst>
      <p:ext uri="{BB962C8B-B14F-4D97-AF65-F5344CB8AC3E}">
        <p14:creationId xmlns:p14="http://schemas.microsoft.com/office/powerpoint/2010/main" val="2520174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EL REMANENTE EN </a:t>
            </a:r>
            <a:r>
              <a:rPr lang="es-CO" b="1" dirty="0"/>
              <a:t>TIEMPOS DEL PROFETA MALAQUÍAS</a:t>
            </a:r>
          </a:p>
        </p:txBody>
      </p:sp>
      <p:sp>
        <p:nvSpPr>
          <p:cNvPr id="3" name="2 Marcador de contenido"/>
          <p:cNvSpPr>
            <a:spLocks noGrp="1"/>
          </p:cNvSpPr>
          <p:nvPr>
            <p:ph idx="1"/>
          </p:nvPr>
        </p:nvSpPr>
        <p:spPr>
          <a:xfrm>
            <a:off x="457200" y="1600200"/>
            <a:ext cx="8229600" cy="4925144"/>
          </a:xfrm>
          <a:solidFill>
            <a:schemeClr val="accent3">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smtClean="0"/>
              <a:t>El </a:t>
            </a:r>
            <a:r>
              <a:rPr lang="es-CO" dirty="0"/>
              <a:t>libro de Malaquías nos muestra un deplorable estado de cosas. La adoración pública de Dios es despreciada, los sacerdotes sirven por interés; </a:t>
            </a:r>
            <a:r>
              <a:rPr lang="es-CO" dirty="0" smtClean="0"/>
              <a:t>y el </a:t>
            </a:r>
            <a:r>
              <a:rPr lang="es-CO" dirty="0"/>
              <a:t>pueblo trae ofrendas abominables. </a:t>
            </a:r>
            <a:endParaRPr lang="es-CO" dirty="0" smtClean="0"/>
          </a:p>
          <a:p>
            <a:pPr marL="0" indent="0" algn="ctr">
              <a:buNone/>
            </a:pPr>
            <a:endParaRPr lang="es-CO" dirty="0" smtClean="0"/>
          </a:p>
          <a:p>
            <a:pPr marL="0" indent="0" algn="ctr">
              <a:buNone/>
            </a:pPr>
            <a:r>
              <a:rPr lang="es-CO" dirty="0" smtClean="0"/>
              <a:t>El </a:t>
            </a:r>
            <a:r>
              <a:rPr lang="es-CO" dirty="0"/>
              <a:t>deterioro reina por doquier. Sin embargo, en medio de ese ambiente, el Señor inclina su oído para oír la voz de unos pocos: "</a:t>
            </a:r>
            <a:r>
              <a:rPr lang="es-CO" b="1" dirty="0">
                <a:latin typeface="Agency FB" pitchFamily="34" charset="0"/>
              </a:rPr>
              <a:t>Entonces los que temían a Jehová hablaron cada uno </a:t>
            </a:r>
            <a:r>
              <a:rPr lang="es-CO" b="1" dirty="0" smtClean="0">
                <a:latin typeface="Agency FB" pitchFamily="34" charset="0"/>
              </a:rPr>
              <a:t>a su </a:t>
            </a:r>
            <a:r>
              <a:rPr lang="es-CO" b="1" dirty="0">
                <a:latin typeface="Agency FB" pitchFamily="34" charset="0"/>
              </a:rPr>
              <a:t>compañero; y Jehová escuchó y oyó, y fue escrito libro de memoria delante de él para los que temen a Jehová, y para los que piensan en su nombre. Y serán para mí especial tesoro, ha dicho Jehová de los ejércitos, en el día en yo actúe; y los perdonaré, como el hombre que perdona a su hijo que le sirve</a:t>
            </a:r>
            <a:r>
              <a:rPr lang="es-CO" dirty="0"/>
              <a:t>." </a:t>
            </a:r>
            <a:r>
              <a:rPr lang="es-CO" b="1" dirty="0">
                <a:solidFill>
                  <a:srgbClr val="FF0000"/>
                </a:solidFill>
              </a:rPr>
              <a:t>(3:16-17). </a:t>
            </a:r>
            <a:r>
              <a:rPr lang="es-CO" dirty="0"/>
              <a:t/>
            </a:r>
            <a:br>
              <a:rPr lang="es-CO" dirty="0"/>
            </a:br>
            <a:endParaRPr lang="es-CO" dirty="0"/>
          </a:p>
          <a:p>
            <a:endParaRPr lang="es-CO" dirty="0"/>
          </a:p>
        </p:txBody>
      </p:sp>
    </p:spTree>
    <p:extLst>
      <p:ext uri="{BB962C8B-B14F-4D97-AF65-F5344CB8AC3E}">
        <p14:creationId xmlns:p14="http://schemas.microsoft.com/office/powerpoint/2010/main" val="485608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solidFill>
            <a:schemeClr val="accent4">
              <a:lumMod val="75000"/>
            </a:schemeClr>
          </a:solidFill>
        </p:spPr>
        <p:txBody>
          <a:bodyPr>
            <a:normAutofit fontScale="85000" lnSpcReduction="10000"/>
          </a:bodyPr>
          <a:lstStyle/>
          <a:p>
            <a:pPr marL="0" indent="0" algn="ctr">
              <a:buNone/>
            </a:pPr>
            <a:r>
              <a:rPr lang="es-CO" dirty="0">
                <a:solidFill>
                  <a:srgbClr val="FFFF00"/>
                </a:solidFill>
              </a:rPr>
              <a:t>Este precioso pasaje no tiene otro igual en toda la Biblia. En ningún otro lugar se muestra que el agrado de Dios por sus hijos lo lleve a anotar en un libro de memoria la fe de ellos. </a:t>
            </a:r>
            <a:endParaRPr lang="es-CO" dirty="0" smtClean="0">
              <a:solidFill>
                <a:srgbClr val="FFFF00"/>
              </a:solidFill>
            </a:endParaRPr>
          </a:p>
          <a:p>
            <a:pPr marL="0" indent="0" algn="ctr">
              <a:buNone/>
            </a:pPr>
            <a:endParaRPr lang="es-CO" dirty="0" smtClean="0"/>
          </a:p>
          <a:p>
            <a:pPr marL="0" indent="0" algn="ctr">
              <a:buNone/>
            </a:pPr>
            <a:r>
              <a:rPr lang="es-CO" dirty="0" smtClean="0">
                <a:solidFill>
                  <a:schemeClr val="bg1"/>
                </a:solidFill>
              </a:rPr>
              <a:t>La </a:t>
            </a:r>
            <a:r>
              <a:rPr lang="es-CO" dirty="0">
                <a:solidFill>
                  <a:schemeClr val="bg1"/>
                </a:solidFill>
              </a:rPr>
              <a:t>frase "</a:t>
            </a:r>
            <a:r>
              <a:rPr lang="es-CO" u="sng" dirty="0">
                <a:solidFill>
                  <a:schemeClr val="bg1"/>
                </a:solidFill>
              </a:rPr>
              <a:t>hablaron cada uno a su compañero</a:t>
            </a:r>
            <a:r>
              <a:rPr lang="es-CO" dirty="0">
                <a:solidFill>
                  <a:schemeClr val="bg1"/>
                </a:solidFill>
              </a:rPr>
              <a:t>" parece sugerir, como lo traducen algunas versiones inglesas, que ellos "</a:t>
            </a:r>
            <a:r>
              <a:rPr lang="es-CO" u="sng" dirty="0">
                <a:solidFill>
                  <a:schemeClr val="bg1"/>
                </a:solidFill>
              </a:rPr>
              <a:t>se hablaban con frecuencia unos a otros</a:t>
            </a:r>
            <a:r>
              <a:rPr lang="es-CO" dirty="0">
                <a:solidFill>
                  <a:schemeClr val="bg1"/>
                </a:solidFill>
              </a:rPr>
              <a:t>", lo cual indica una comunión íntima y permanente. </a:t>
            </a:r>
            <a:endParaRPr lang="es-CO" dirty="0" smtClean="0">
              <a:solidFill>
                <a:schemeClr val="bg1"/>
              </a:solidFill>
            </a:endParaRPr>
          </a:p>
          <a:p>
            <a:pPr marL="0" indent="0" algn="ctr">
              <a:buNone/>
            </a:pPr>
            <a:endParaRPr lang="es-CO" dirty="0" smtClean="0"/>
          </a:p>
          <a:p>
            <a:pPr marL="0" indent="0" algn="ctr">
              <a:buNone/>
            </a:pPr>
            <a:r>
              <a:rPr lang="es-CO" dirty="0" smtClean="0">
                <a:solidFill>
                  <a:srgbClr val="FFFF00"/>
                </a:solidFill>
              </a:rPr>
              <a:t>Ellos </a:t>
            </a:r>
            <a:r>
              <a:rPr lang="es-CO" dirty="0">
                <a:solidFill>
                  <a:srgbClr val="FFFF00"/>
                </a:solidFill>
              </a:rPr>
              <a:t>cultivaban una especial y fraternal amistad espiritual, pues eran conscientes de la apostasía general y conocían la importancia de la comunión con otros "</a:t>
            </a:r>
            <a:r>
              <a:rPr lang="es-CO" b="1" dirty="0">
                <a:solidFill>
                  <a:srgbClr val="FFFF00"/>
                </a:solidFill>
              </a:rPr>
              <a:t>compañeros de milicia</a:t>
            </a:r>
            <a:r>
              <a:rPr lang="es-CO" dirty="0" smtClean="0">
                <a:solidFill>
                  <a:srgbClr val="FFFF00"/>
                </a:solidFill>
              </a:rPr>
              <a:t>".</a:t>
            </a:r>
            <a:endParaRPr lang="es-CO" dirty="0">
              <a:solidFill>
                <a:srgbClr val="FFFF00"/>
              </a:solidFill>
            </a:endParaRPr>
          </a:p>
        </p:txBody>
      </p:sp>
    </p:spTree>
    <p:extLst>
      <p:ext uri="{BB962C8B-B14F-4D97-AF65-F5344CB8AC3E}">
        <p14:creationId xmlns:p14="http://schemas.microsoft.com/office/powerpoint/2010/main" val="37333771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buNone/>
            </a:pPr>
            <a:endParaRPr lang="es-CO" dirty="0" smtClean="0"/>
          </a:p>
          <a:p>
            <a:pPr marL="0" indent="0">
              <a:buNone/>
            </a:pPr>
            <a:r>
              <a:rPr lang="es-CO" dirty="0" smtClean="0"/>
              <a:t>La </a:t>
            </a:r>
            <a:r>
              <a:rPr lang="es-CO" dirty="0"/>
              <a:t>frase "</a:t>
            </a:r>
            <a:r>
              <a:rPr lang="es-CO" b="1" dirty="0"/>
              <a:t>los que temen a Jehová y ... los que piensan en su nombre</a:t>
            </a:r>
            <a:r>
              <a:rPr lang="es-CO" dirty="0"/>
              <a:t>" indica una devoción personal e íntima con Dios. Ellos han vuelto sus corazones a Dios, escapando de una religión externa, formal y fría. </a:t>
            </a:r>
            <a:endParaRPr lang="es-CO" dirty="0" smtClean="0"/>
          </a:p>
          <a:p>
            <a:pPr marL="400050" lvl="1" indent="0">
              <a:buNone/>
            </a:pPr>
            <a:endParaRPr lang="es-CO" dirty="0"/>
          </a:p>
          <a:p>
            <a:pPr marL="400050" lvl="1" indent="0">
              <a:buNone/>
            </a:pPr>
            <a:r>
              <a:rPr lang="es-CO" dirty="0" smtClean="0"/>
              <a:t>1). </a:t>
            </a:r>
            <a:r>
              <a:rPr lang="es-CO" u="sng" dirty="0" smtClean="0"/>
              <a:t>Ellos </a:t>
            </a:r>
            <a:r>
              <a:rPr lang="es-CO" u="sng" dirty="0"/>
              <a:t>temen a Dios</a:t>
            </a:r>
            <a:r>
              <a:rPr lang="es-CO" dirty="0"/>
              <a:t>. </a:t>
            </a:r>
            <a:r>
              <a:rPr lang="es-CO" dirty="0" smtClean="0"/>
              <a:t>El </a:t>
            </a:r>
            <a:r>
              <a:rPr lang="es-CO" dirty="0"/>
              <a:t>temor de Dios es el principio de la sabiduría, y es el que limpia el corazón de la liviandad. </a:t>
            </a:r>
            <a:endParaRPr lang="es-CO" dirty="0" smtClean="0"/>
          </a:p>
          <a:p>
            <a:pPr marL="400050" lvl="1" indent="0">
              <a:buNone/>
            </a:pPr>
            <a:r>
              <a:rPr lang="es-CO" dirty="0" smtClean="0"/>
              <a:t>2). </a:t>
            </a:r>
            <a:r>
              <a:rPr lang="es-CO" u="sng" dirty="0" smtClean="0"/>
              <a:t>Ellos </a:t>
            </a:r>
            <a:r>
              <a:rPr lang="es-CO" u="sng" dirty="0"/>
              <a:t>también piensan en Dios</a:t>
            </a:r>
            <a:r>
              <a:rPr lang="es-CO" dirty="0"/>
              <a:t>. La meditación de su corazón era agradable delante de Dios. Ellos son su especial tesoro, o como dice la Biblia de Jerusalén, su "propiedad personal". </a:t>
            </a:r>
            <a:endParaRPr lang="es-CO" dirty="0" smtClean="0"/>
          </a:p>
          <a:p>
            <a:pPr marL="0" indent="0">
              <a:buNone/>
            </a:pPr>
            <a:endParaRPr lang="es-CO" dirty="0" smtClean="0"/>
          </a:p>
          <a:p>
            <a:pPr marL="0" indent="0">
              <a:buNone/>
            </a:pPr>
            <a:r>
              <a:rPr lang="es-CO" dirty="0" smtClean="0"/>
              <a:t>El </a:t>
            </a:r>
            <a:r>
              <a:rPr lang="es-CO" dirty="0"/>
              <a:t>Señor no podía hallar agrado en la indiferencia religiosa de su pueblo, por eso, vuelve su rostro al remanente fiel. Sobre el oscuro panorama de su pueblo apóstata, destella el pequeño residuo que le ama de verdad. ¡Oh, qué hermosas palabras, qué consoladora posición y gracia han hallado los que le aman!</a:t>
            </a:r>
            <a:br>
              <a:rPr lang="es-CO" dirty="0"/>
            </a:br>
            <a:endParaRPr lang="es-CO" dirty="0"/>
          </a:p>
        </p:txBody>
      </p:sp>
    </p:spTree>
    <p:extLst>
      <p:ext uri="{BB962C8B-B14F-4D97-AF65-F5344CB8AC3E}">
        <p14:creationId xmlns:p14="http://schemas.microsoft.com/office/powerpoint/2010/main" val="2223425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40000"/>
              <a:lumOff val="60000"/>
            </a:schemeClr>
          </a:solidFill>
          <a:scene3d>
            <a:camera prst="orthographicFront"/>
            <a:lightRig rig="threePt" dir="t"/>
          </a:scene3d>
          <a:sp3d>
            <a:bevelT w="165100" prst="coolSlant"/>
          </a:sp3d>
        </p:spPr>
        <p:txBody>
          <a:bodyPr>
            <a:normAutofit/>
          </a:bodyPr>
          <a:lstStyle/>
          <a:p>
            <a:pPr marL="0" indent="0">
              <a:buNone/>
            </a:pPr>
            <a:r>
              <a:rPr lang="es-CO" dirty="0"/>
              <a:t>El hecho de que Dios tenga a este residuo como su "especial tesoro" o su "propiedad personal" no significa en modo alguno que Dios no ame a todo su pueblo, ni que no siga llamando a su corazón para un retorno a la sincera fidelidad. </a:t>
            </a:r>
            <a:endParaRPr lang="es-CO" dirty="0" smtClean="0"/>
          </a:p>
          <a:p>
            <a:pPr marL="400050" lvl="1" indent="0">
              <a:buNone/>
            </a:pPr>
            <a:r>
              <a:rPr lang="es-CO" dirty="0" smtClean="0">
                <a:solidFill>
                  <a:srgbClr val="FF0000"/>
                </a:solidFill>
              </a:rPr>
              <a:t>No </a:t>
            </a:r>
            <a:r>
              <a:rPr lang="es-CO" dirty="0">
                <a:solidFill>
                  <a:srgbClr val="FF0000"/>
                </a:solidFill>
              </a:rPr>
              <a:t>significa tampoco que el remanente sea mejor "en sí mismo" que los demás, ni que Dios no tenga sus propios tratos con ellos. </a:t>
            </a:r>
            <a:endParaRPr lang="es-CO" dirty="0" smtClean="0">
              <a:solidFill>
                <a:srgbClr val="FF0000"/>
              </a:solidFill>
            </a:endParaRPr>
          </a:p>
          <a:p>
            <a:pPr marL="400050" lvl="1" indent="0">
              <a:buNone/>
            </a:pPr>
            <a:r>
              <a:rPr lang="es-CO" dirty="0" smtClean="0">
                <a:solidFill>
                  <a:srgbClr val="FF0000"/>
                </a:solidFill>
              </a:rPr>
              <a:t>Nada </a:t>
            </a:r>
            <a:r>
              <a:rPr lang="es-CO" dirty="0">
                <a:solidFill>
                  <a:srgbClr val="FF0000"/>
                </a:solidFill>
              </a:rPr>
              <a:t>de esto puede implicarse de este precioso hecho de Dios. Sin embargo, es claro que Dios halla contentamiento en unos pocos, y que éstos pocos han de andar como es digno de tan alta vocación</a:t>
            </a:r>
            <a:r>
              <a:rPr lang="es-CO" dirty="0" smtClean="0">
                <a:solidFill>
                  <a:srgbClr val="FF0000"/>
                </a:solidFill>
              </a:rPr>
              <a:t>.</a:t>
            </a:r>
            <a:endParaRPr lang="es-CO" dirty="0">
              <a:solidFill>
                <a:srgbClr val="FF0000"/>
              </a:solidFill>
            </a:endParaRPr>
          </a:p>
          <a:p>
            <a:endParaRPr lang="es-CO" dirty="0"/>
          </a:p>
        </p:txBody>
      </p:sp>
    </p:spTree>
    <p:extLst>
      <p:ext uri="{BB962C8B-B14F-4D97-AF65-F5344CB8AC3E}">
        <p14:creationId xmlns:p14="http://schemas.microsoft.com/office/powerpoint/2010/main" val="1258308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3">
              <a:lumMod val="40000"/>
              <a:lumOff val="60000"/>
            </a:schemeClr>
          </a:solidFill>
          <a:scene3d>
            <a:camera prst="orthographicFront"/>
            <a:lightRig rig="threePt" dir="t"/>
          </a:scene3d>
          <a:sp3d>
            <a:bevelT prst="convex"/>
          </a:sp3d>
        </p:spPr>
        <p:txBody>
          <a:bodyPr>
            <a:normAutofit fontScale="70000" lnSpcReduction="20000"/>
          </a:bodyPr>
          <a:lstStyle/>
          <a:p>
            <a:pPr marL="0" indent="0">
              <a:buNone/>
            </a:pPr>
            <a:r>
              <a:rPr lang="es-CO" dirty="0" smtClean="0"/>
              <a:t>Tal </a:t>
            </a:r>
            <a:r>
              <a:rPr lang="es-CO" dirty="0"/>
              <a:t>como los cristianos están llamados a ser sal en medio de la tierra, el remanente está llamado a serlo no sólo de la tierra, sino también en medio de la cristiandad que se ha apartado de Dios. </a:t>
            </a:r>
            <a:endParaRPr lang="es-CO" dirty="0" smtClean="0"/>
          </a:p>
          <a:p>
            <a:pPr marL="0" indent="0">
              <a:buNone/>
            </a:pPr>
            <a:r>
              <a:rPr lang="es-CO" dirty="0" smtClean="0"/>
              <a:t>Ellos </a:t>
            </a:r>
            <a:r>
              <a:rPr lang="es-CO" dirty="0"/>
              <a:t>han de tomar sobre su corazón la carga de todo el Cuerpo, y embargados del amor generoso de Dios, han de procurar el bien de todos. Sus llamados amorosos han de tocar a los corazones insensibles, y su intercesión a favor de ellos tocará también el corazón de Dios. Como los antiguos profetas, se encenderá su corazón de toda la compasión de Dios, y procurará que otros gocen también las delicias que hay a la diestra del Padre.</a:t>
            </a:r>
            <a:br>
              <a:rPr lang="es-CO" dirty="0"/>
            </a:br>
            <a:endParaRPr lang="es-CO" dirty="0"/>
          </a:p>
          <a:p>
            <a:r>
              <a:rPr lang="es-CO" dirty="0">
                <a:solidFill>
                  <a:srgbClr val="FF0000"/>
                </a:solidFill>
              </a:rPr>
              <a:t>Su privilegio es grande, su vocación es alta, pero su responsabilidad es mayor, y tanto más, cuanto que no tiene mérito ni suficiencia alguna. Así que, alégrense, pero también, tiemblen los hijos de Dios que hoy le aman y que buscan agradarle. </a:t>
            </a:r>
          </a:p>
          <a:p>
            <a:r>
              <a:rPr lang="es-CO" dirty="0">
                <a:solidFill>
                  <a:srgbClr val="FF0000"/>
                </a:solidFill>
              </a:rPr>
              <a:t>Gócense, pero teman, no sea que se deslicen y caigan en la vanidad y la presunción. ¡Que Dios manifieste en todo lugar a los "siete mil" que hoy se ha reservado y que busquen en el compañerismo la ocasión de agradarle en todo</a:t>
            </a:r>
            <a:r>
              <a:rPr lang="es-CO" dirty="0" smtClean="0">
                <a:solidFill>
                  <a:srgbClr val="FF0000"/>
                </a:solidFill>
              </a:rPr>
              <a:t>!</a:t>
            </a:r>
          </a:p>
          <a:p>
            <a:pPr marL="0" indent="0">
              <a:buNone/>
            </a:pPr>
            <a:r>
              <a:rPr lang="es-CO" dirty="0" smtClean="0"/>
              <a:t>De esta forma, el A. Testamento nos dice que Dios siempre tubo un remanente fiel a través de todo el tiempo del A. Testamento, desde Génesis hasta </a:t>
            </a:r>
            <a:r>
              <a:rPr lang="es-CO" dirty="0" err="1" smtClean="0"/>
              <a:t>Maiaquías</a:t>
            </a:r>
            <a:r>
              <a:rPr lang="es-CO" dirty="0" smtClean="0"/>
              <a:t>.</a:t>
            </a:r>
            <a:endParaRPr lang="es-CO" dirty="0"/>
          </a:p>
          <a:p>
            <a:endParaRPr lang="es-CO" dirty="0"/>
          </a:p>
          <a:p>
            <a:endParaRPr lang="es-CO" dirty="0"/>
          </a:p>
        </p:txBody>
      </p:sp>
    </p:spTree>
    <p:extLst>
      <p:ext uri="{BB962C8B-B14F-4D97-AF65-F5344CB8AC3E}">
        <p14:creationId xmlns:p14="http://schemas.microsoft.com/office/powerpoint/2010/main" val="247501469"/>
      </p:ext>
    </p:extLst>
  </p:cSld>
  <p:clrMapOvr>
    <a:masterClrMapping/>
  </p:clrMapOvr>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663</TotalTime>
  <Words>2259</Words>
  <Application>Microsoft Office PowerPoint</Application>
  <PresentationFormat>Presentación en pantalla (4:3)</PresentationFormat>
  <Paragraphs>90</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1 CARACTERISTICAS DEL REMANENTE  </vt:lpstr>
      <vt:lpstr>CARACTERISTICAS DEL  REMANENTE</vt:lpstr>
      <vt:lpstr>CARACTERISTICAS DEL REMANENTE LO HEMOS SEPARADO EN DOS ÉTAPAS,  ANTIGUO Y N. TESTAMENTO.    Primeramente analizaremos las características del remanente del A. testamento, y en la última sesión, las características del remanente del NT.</vt:lpstr>
      <vt:lpstr> CARACTERISTICAS DEL REMANENTE  DEL ANTIGUO TESTAMENTO. </vt:lpstr>
      <vt:lpstr>Presentación de PowerPoint</vt:lpstr>
      <vt:lpstr>EL REMANENTE EN EL ANTIGUO TESTAMENTO EN DÍAS DEL PROFETA ELÍAS</vt:lpstr>
      <vt:lpstr>Presentación de PowerPoint</vt:lpstr>
      <vt:lpstr>EL REMANENTE EN DÍAS DEL REY EZEQUÍAS (2 Cro. 30).</vt:lpstr>
      <vt:lpstr>Presentación de PowerPoint</vt:lpstr>
      <vt:lpstr>La paja era separada del trigo </vt:lpstr>
      <vt:lpstr>EL REMANENTE EN DÍAS DEL REY JOSÍAS (2 Cr. 35:1-18).</vt:lpstr>
      <vt:lpstr>EL REMANENTE EN EL PERÍODO DEL CAUTIVERIO</vt:lpstr>
      <vt:lpstr>El remanente fiel en medio de dificultades</vt:lpstr>
      <vt:lpstr>Presentación de PowerPoint</vt:lpstr>
      <vt:lpstr>EL REMANENTE EN LOS DÍAS DEL RETORNO (Nehemías 8)</vt:lpstr>
      <vt:lpstr>Presentación de PowerPoint</vt:lpstr>
      <vt:lpstr>EL REMANENTE EN TIEMPOS DEL PROFETA MALAQUÍAS</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CARACTERÍSTICAS DISTINTICAS DEL REMANENTE</dc:title>
  <dc:creator>FAMILIA FIERRO CH</dc:creator>
  <cp:lastModifiedBy>TEMAS DE FE</cp:lastModifiedBy>
  <cp:revision>90</cp:revision>
  <dcterms:created xsi:type="dcterms:W3CDTF">2013-10-27T11:41:48Z</dcterms:created>
  <dcterms:modified xsi:type="dcterms:W3CDTF">2016-04-24T18:44:44Z</dcterms:modified>
</cp:coreProperties>
</file>